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13" r:id="rId1"/>
  </p:sldMasterIdLst>
  <p:notesMasterIdLst>
    <p:notesMasterId r:id="rId23"/>
  </p:notesMasterIdLst>
  <p:sldIdLst>
    <p:sldId id="267" r:id="rId2"/>
    <p:sldId id="279" r:id="rId3"/>
    <p:sldId id="278" r:id="rId4"/>
    <p:sldId id="269" r:id="rId5"/>
    <p:sldId id="268" r:id="rId6"/>
    <p:sldId id="290" r:id="rId7"/>
    <p:sldId id="292" r:id="rId8"/>
    <p:sldId id="294" r:id="rId9"/>
    <p:sldId id="276" r:id="rId10"/>
    <p:sldId id="281" r:id="rId11"/>
    <p:sldId id="282" r:id="rId12"/>
    <p:sldId id="315" r:id="rId13"/>
    <p:sldId id="327" r:id="rId14"/>
    <p:sldId id="331" r:id="rId15"/>
    <p:sldId id="258" r:id="rId16"/>
    <p:sldId id="275" r:id="rId17"/>
    <p:sldId id="272" r:id="rId18"/>
    <p:sldId id="280" r:id="rId19"/>
    <p:sldId id="257" r:id="rId20"/>
    <p:sldId id="273" r:id="rId21"/>
    <p:sldId id="274" r:id="rId22"/>
  </p:sldIdLst>
  <p:sldSz cx="9144000" cy="5143500" type="screen16x9"/>
  <p:notesSz cx="6858000" cy="9144000"/>
  <p:embeddedFontLst>
    <p:embeddedFont>
      <p:font typeface="Consolas" panose="020B0609020204030204" pitchFamily="49" charset="0"/>
      <p:regular r:id="rId24"/>
      <p:bold r:id="rId25"/>
      <p:italic r:id="rId26"/>
      <p:boldItalic r:id="rId27"/>
    </p:embeddedFont>
    <p:embeddedFont>
      <p:font typeface="Gelasio"/>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Lato" panose="020F050202020403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A66"/>
    <a:srgbClr val="65989E"/>
    <a:srgbClr val="E0973D"/>
    <a:srgbClr val="D58E38"/>
    <a:srgbClr val="EE9F3C"/>
    <a:srgbClr val="EFC076"/>
    <a:srgbClr val="ECD0AE"/>
    <a:srgbClr val="B3D0D2"/>
    <a:srgbClr val="8A5A1B"/>
    <a:srgbClr val="E3E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60565-E04D-CE4E-8F59-3C99419BE6EF}" v="740" dt="2026-05-05T05:01:20.143"/>
    <p1510:client id="{85EBE18C-60D8-1FCB-6B05-CDD232D69EE2}" v="519" dt="2026-05-05T02:45:07.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36"/>
    <p:restoredTop sz="91280"/>
  </p:normalViewPr>
  <p:slideViewPr>
    <p:cSldViewPr snapToGrid="0">
      <p:cViewPr varScale="1">
        <p:scale>
          <a:sx n="194" d="100"/>
          <a:sy n="194" d="100"/>
        </p:scale>
        <p:origin x="864" y="176"/>
      </p:cViewPr>
      <p:guideLst>
        <p:guide orient="horz" pos="1620"/>
        <p:guide pos="2880"/>
      </p:guideLst>
    </p:cSldViewPr>
  </p:slideViewPr>
  <p:notesTextViewPr>
    <p:cViewPr>
      <p:scale>
        <a:sx n="165" d="100"/>
        <a:sy n="165" d="100"/>
      </p:scale>
      <p:origin x="0" y="0"/>
    </p:cViewPr>
  </p:notesTextViewPr>
  <p:notesViewPr>
    <p:cSldViewPr snapToGrid="0">
      <p:cViewPr varScale="1">
        <p:scale>
          <a:sx n="120" d="100"/>
          <a:sy n="120" d="100"/>
        </p:scale>
        <p:origin x="29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Pangu</c:v>
                </c:pt>
              </c:strCache>
            </c:strRef>
          </c:tx>
          <c:spPr>
            <a:solidFill>
              <a:srgbClr val="ECD0AE"/>
            </a:solidFill>
            <a:effectLst/>
          </c:spPr>
          <c:invertIfNegative val="0"/>
          <c:dLbls>
            <c:numFmt formatCode="0.000" sourceLinked="0"/>
            <c:spPr>
              <a:noFill/>
              <a:ln>
                <a:noFill/>
              </a:ln>
              <a:effectLst/>
            </c:spPr>
            <c:txPr>
              <a:bodyPr/>
              <a:lstStyle/>
              <a:p>
                <a:pPr>
                  <a:defRPr sz="1200" b="0" i="0" u="none" strike="noStrike">
                    <a:solidFill>
                      <a:srgbClr val="00000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GraphQ</c:v>
                </c:pt>
                <c:pt idx="1">
                  <c:v>GrailQA</c:v>
                </c:pt>
                <c:pt idx="2">
                  <c:v>WebQSP</c:v>
                </c:pt>
              </c:strCache>
            </c:strRef>
          </c:cat>
          <c:val>
            <c:numRef>
              <c:f>Sheet1!$B$2:$B$4</c:f>
              <c:numCache>
                <c:formatCode>General</c:formatCode>
                <c:ptCount val="3"/>
                <c:pt idx="0">
                  <c:v>0.61</c:v>
                </c:pt>
                <c:pt idx="1">
                  <c:v>0.83299999999999996</c:v>
                </c:pt>
                <c:pt idx="2">
                  <c:v>0.79300000000000004</c:v>
                </c:pt>
              </c:numCache>
            </c:numRef>
          </c:val>
          <c:extLst>
            <c:ext xmlns:c16="http://schemas.microsoft.com/office/drawing/2014/chart" uri="{C3380CC4-5D6E-409C-BE32-E72D297353CC}">
              <c16:uniqueId val="{00000000-3323-AA46-A0E3-D6E2924EB39A}"/>
            </c:ext>
          </c:extLst>
        </c:ser>
        <c:ser>
          <c:idx val="1"/>
          <c:order val="1"/>
          <c:tx>
            <c:strRef>
              <c:f>Sheet1!$C$1</c:f>
              <c:strCache>
                <c:ptCount val="1"/>
                <c:pt idx="0">
                  <c:v>UniQGen</c:v>
                </c:pt>
              </c:strCache>
            </c:strRef>
          </c:tx>
          <c:spPr>
            <a:solidFill>
              <a:srgbClr val="65989E"/>
            </a:solidFill>
            <a:effectLst/>
          </c:spPr>
          <c:invertIfNegative val="0"/>
          <c:dLbls>
            <c:numFmt formatCode="0.000" sourceLinked="0"/>
            <c:spPr>
              <a:noFill/>
              <a:ln>
                <a:noFill/>
              </a:ln>
              <a:effectLst/>
            </c:spPr>
            <c:txPr>
              <a:bodyPr/>
              <a:lstStyle/>
              <a:p>
                <a:pPr>
                  <a:defRPr sz="1200" b="0" i="0" u="none" strike="noStrike">
                    <a:solidFill>
                      <a:srgbClr val="00000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GraphQ</c:v>
                </c:pt>
                <c:pt idx="1">
                  <c:v>GrailQA</c:v>
                </c:pt>
                <c:pt idx="2">
                  <c:v>WebQSP</c:v>
                </c:pt>
              </c:strCache>
            </c:strRef>
          </c:cat>
          <c:val>
            <c:numRef>
              <c:f>Sheet1!$C$2:$C$4</c:f>
              <c:numCache>
                <c:formatCode>General</c:formatCode>
                <c:ptCount val="3"/>
                <c:pt idx="0">
                  <c:v>0.80300000000000005</c:v>
                </c:pt>
                <c:pt idx="1">
                  <c:v>0.874</c:v>
                </c:pt>
                <c:pt idx="2">
                  <c:v>0.79400000000000004</c:v>
                </c:pt>
              </c:numCache>
            </c:numRef>
          </c:val>
          <c:extLst>
            <c:ext xmlns:c16="http://schemas.microsoft.com/office/drawing/2014/chart" uri="{C3380CC4-5D6E-409C-BE32-E72D297353CC}">
              <c16:uniqueId val="{00000001-3323-AA46-A0E3-D6E2924EB39A}"/>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ptos"/>
              </a:defRPr>
            </a:pPr>
            <a:endParaRPr lang="en-US"/>
          </a:p>
        </c:txPr>
        <c:crossAx val="2094734552"/>
        <c:crosses val="autoZero"/>
        <c:auto val="1"/>
        <c:lblAlgn val="ctr"/>
        <c:lblOffset val="100"/>
        <c:noMultiLvlLbl val="1"/>
      </c:catAx>
      <c:valAx>
        <c:axId val="2094734552"/>
        <c:scaling>
          <c:orientation val="minMax"/>
          <c:max val="1"/>
          <c:min val="0"/>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ptos"/>
              </a:defRPr>
            </a:pPr>
            <a:endParaRPr lang="en-US"/>
          </a:p>
        </c:txPr>
        <c:crossAx val="2094734554"/>
        <c:crosses val="autoZero"/>
        <c:crossBetween val="between"/>
        <c:majorUnit val="0.2"/>
      </c:valAx>
      <c:spPr>
        <a:noFill/>
        <a:ln>
          <a:noFill/>
        </a:ln>
        <a:effectLst/>
      </c:spPr>
    </c:plotArea>
    <c:legend>
      <c:legendPos val="b"/>
      <c:overlay val="0"/>
    </c:legend>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C018797C-7CA3-F6B5-6B66-080FF6ACE1BD}"/>
            </a:ext>
          </a:extLst>
        </p:cNvPr>
        <p:cNvGrpSpPr/>
        <p:nvPr/>
      </p:nvGrpSpPr>
      <p:grpSpPr>
        <a:xfrm>
          <a:off x="0" y="0"/>
          <a:ext cx="0" cy="0"/>
          <a:chOff x="0" y="0"/>
          <a:chExt cx="0" cy="0"/>
        </a:xfrm>
      </p:grpSpPr>
      <p:sp>
        <p:nvSpPr>
          <p:cNvPr id="114" name="Google Shape;114;g36b84f6b260_0_0:notes">
            <a:extLst>
              <a:ext uri="{FF2B5EF4-FFF2-40B4-BE49-F238E27FC236}">
                <a16:creationId xmlns:a16="http://schemas.microsoft.com/office/drawing/2014/main" id="{99FA4FE4-EB9B-A84E-E7EB-DF9BBFEC2FEE}"/>
              </a:ext>
            </a:extLst>
          </p:cNvPr>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36b84f6b260_0_0:notes">
            <a:extLst>
              <a:ext uri="{FF2B5EF4-FFF2-40B4-BE49-F238E27FC236}">
                <a16:creationId xmlns:a16="http://schemas.microsoft.com/office/drawing/2014/main" id="{CB29367B-362C-FB18-4CCC-B55383852546}"/>
              </a:ext>
            </a:extLst>
          </p:cNvPr>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indent="0">
              <a:spcBef>
                <a:spcPts val="1200"/>
              </a:spcBef>
              <a:buNone/>
            </a:pPr>
            <a:r>
              <a:rPr lang="en-US" baseline="-25000"/>
              <a:t>So I'm happy to talk about our work on how LLMs can be better exploited to generate structured queries to support natural language questions and answering in graphs. This is a student work w. </a:t>
            </a:r>
            <a:r>
              <a:rPr lang="en-US" baseline="-25000" err="1"/>
              <a:t>Mengying</a:t>
            </a:r>
            <a:r>
              <a:rPr lang="en-US" baseline="-25000"/>
              <a:t> Wang and Amazon AGI team.  The problem sets of translating NL to structured queries such as SQL are not new; yet our focus is on converting NL queries to graph queries such as Cypher and SPARQL, more involved than SQL with graph pattern semantics. We show that LLMs can improve this task if properly guided by data constraints. </a:t>
            </a:r>
            <a:endParaRPr baseline="-25000"/>
          </a:p>
        </p:txBody>
      </p:sp>
      <p:sp>
        <p:nvSpPr>
          <p:cNvPr id="116" name="Google Shape;116;g36b84f6b260_0_0:notes">
            <a:extLst>
              <a:ext uri="{FF2B5EF4-FFF2-40B4-BE49-F238E27FC236}">
                <a16:creationId xmlns:a16="http://schemas.microsoft.com/office/drawing/2014/main" id="{76C57D8B-27F9-C1B6-7ECD-3686F7BF0D1A}"/>
              </a:ext>
            </a:extLst>
          </p:cNvPr>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 sz="1100"/>
              <a:t>1</a:t>
            </a:fld>
            <a:endParaRPr sz="1100"/>
          </a:p>
        </p:txBody>
      </p:sp>
    </p:spTree>
    <p:extLst>
      <p:ext uri="{BB962C8B-B14F-4D97-AF65-F5344CB8AC3E}">
        <p14:creationId xmlns:p14="http://schemas.microsoft.com/office/powerpoint/2010/main" val="1831498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E2F84A5F-709E-60D1-B0DE-0C29049D668D}"/>
            </a:ext>
          </a:extLst>
        </p:cNvPr>
        <p:cNvGrpSpPr/>
        <p:nvPr/>
      </p:nvGrpSpPr>
      <p:grpSpPr>
        <a:xfrm>
          <a:off x="0" y="0"/>
          <a:ext cx="0" cy="0"/>
          <a:chOff x="0" y="0"/>
          <a:chExt cx="0" cy="0"/>
        </a:xfrm>
      </p:grpSpPr>
      <p:sp>
        <p:nvSpPr>
          <p:cNvPr id="125" name="Google Shape;125;g36b84f6b260_0_282:notes">
            <a:extLst>
              <a:ext uri="{FF2B5EF4-FFF2-40B4-BE49-F238E27FC236}">
                <a16:creationId xmlns:a16="http://schemas.microsoft.com/office/drawing/2014/main" id="{17146350-8005-B5ED-18E3-A3787BD801F3}"/>
              </a:ext>
            </a:extLst>
          </p:cNvPr>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6b84f6b260_0_282:notes">
            <a:extLst>
              <a:ext uri="{FF2B5EF4-FFF2-40B4-BE49-F238E27FC236}">
                <a16:creationId xmlns:a16="http://schemas.microsoft.com/office/drawing/2014/main" id="{752E90FA-CC2A-911C-6DF1-E92880859209}"/>
              </a:ext>
            </a:extLst>
          </p:cNvPr>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indent="0">
              <a:spcBef>
                <a:spcPts val="1200"/>
              </a:spcBef>
              <a:buNone/>
            </a:pPr>
            <a:r>
              <a:rPr lang="en-US" sz="2800"/>
              <a:t>Our motivation starts with a </a:t>
            </a:r>
            <a:r>
              <a:rPr lang="en-US" sz="2800" err="1"/>
              <a:t>painpoint</a:t>
            </a:r>
            <a:r>
              <a:rPr lang="en-US" sz="2800"/>
              <a:t>  that NL queries have more </a:t>
            </a:r>
            <a:r>
              <a:rPr lang="en-US" sz="2800" err="1"/>
              <a:t>sutble</a:t>
            </a:r>
            <a:r>
              <a:rPr lang="en-US" sz="2800"/>
              <a:t> ambiguity involved when one wants to support KGQA with NL statements than its counterpart over tables.  And industry often have various yet isolated solution to independent choices of graph query models. </a:t>
            </a:r>
            <a:endParaRPr sz="2800"/>
          </a:p>
        </p:txBody>
      </p:sp>
      <p:sp>
        <p:nvSpPr>
          <p:cNvPr id="127" name="Google Shape;127;g36b84f6b260_0_282:notes">
            <a:extLst>
              <a:ext uri="{FF2B5EF4-FFF2-40B4-BE49-F238E27FC236}">
                <a16:creationId xmlns:a16="http://schemas.microsoft.com/office/drawing/2014/main" id="{5B6D3FF2-0147-CF7A-49DF-AEFA628BECFF}"/>
              </a:ext>
            </a:extLst>
          </p:cNvPr>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 sz="1100"/>
              <a:t>17</a:t>
            </a:fld>
            <a:endParaRPr sz="1100"/>
          </a:p>
        </p:txBody>
      </p:sp>
    </p:spTree>
    <p:extLst>
      <p:ext uri="{BB962C8B-B14F-4D97-AF65-F5344CB8AC3E}">
        <p14:creationId xmlns:p14="http://schemas.microsoft.com/office/powerpoint/2010/main" val="226425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b84f6b260_0_282:notes"/>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6b84f6b260_0_282:notes"/>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lvl="0" indent="0" algn="l" rtl="0">
              <a:spcBef>
                <a:spcPts val="1200"/>
              </a:spcBef>
              <a:spcAft>
                <a:spcPts val="0"/>
              </a:spcAft>
              <a:buNone/>
            </a:pPr>
            <a:endParaRPr sz="2800"/>
          </a:p>
        </p:txBody>
      </p:sp>
      <p:sp>
        <p:nvSpPr>
          <p:cNvPr id="127" name="Google Shape;127;g36b84f6b260_0_282:notes"/>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 sz="1100"/>
              <a:t>19</a:t>
            </a:fld>
            <a:endParaRPr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9D0049EE-C9D5-EADA-21D6-3B0681170F7C}"/>
            </a:ext>
          </a:extLst>
        </p:cNvPr>
        <p:cNvGrpSpPr/>
        <p:nvPr/>
      </p:nvGrpSpPr>
      <p:grpSpPr>
        <a:xfrm>
          <a:off x="0" y="0"/>
          <a:ext cx="0" cy="0"/>
          <a:chOff x="0" y="0"/>
          <a:chExt cx="0" cy="0"/>
        </a:xfrm>
      </p:grpSpPr>
      <p:sp>
        <p:nvSpPr>
          <p:cNvPr id="125" name="Google Shape;125;g36b84f6b260_0_282:notes">
            <a:extLst>
              <a:ext uri="{FF2B5EF4-FFF2-40B4-BE49-F238E27FC236}">
                <a16:creationId xmlns:a16="http://schemas.microsoft.com/office/drawing/2014/main" id="{15A24414-93EB-1E6D-EC32-7A080E48FEBA}"/>
              </a:ext>
            </a:extLst>
          </p:cNvPr>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6b84f6b260_0_282:notes">
            <a:extLst>
              <a:ext uri="{FF2B5EF4-FFF2-40B4-BE49-F238E27FC236}">
                <a16:creationId xmlns:a16="http://schemas.microsoft.com/office/drawing/2014/main" id="{30800B50-C381-3264-136B-DF70C4CDE893}"/>
              </a:ext>
            </a:extLst>
          </p:cNvPr>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lvl="0" indent="0" algn="l" rtl="0">
              <a:spcBef>
                <a:spcPts val="1200"/>
              </a:spcBef>
              <a:spcAft>
                <a:spcPts val="0"/>
              </a:spcAft>
              <a:buNone/>
            </a:pPr>
            <a:endParaRPr sz="2800"/>
          </a:p>
        </p:txBody>
      </p:sp>
      <p:sp>
        <p:nvSpPr>
          <p:cNvPr id="127" name="Google Shape;127;g36b84f6b260_0_282:notes">
            <a:extLst>
              <a:ext uri="{FF2B5EF4-FFF2-40B4-BE49-F238E27FC236}">
                <a16:creationId xmlns:a16="http://schemas.microsoft.com/office/drawing/2014/main" id="{77805EE8-9E29-861C-C733-45C6EE1042EF}"/>
              </a:ext>
            </a:extLst>
          </p:cNvPr>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 sz="1100"/>
              <a:t>20</a:t>
            </a:fld>
            <a:endParaRPr sz="1100"/>
          </a:p>
        </p:txBody>
      </p:sp>
    </p:spTree>
    <p:extLst>
      <p:ext uri="{BB962C8B-B14F-4D97-AF65-F5344CB8AC3E}">
        <p14:creationId xmlns:p14="http://schemas.microsoft.com/office/powerpoint/2010/main" val="7817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1CE71F3F-9C8B-49DD-04DE-CE4C0A41A471}"/>
            </a:ext>
          </a:extLst>
        </p:cNvPr>
        <p:cNvGrpSpPr/>
        <p:nvPr/>
      </p:nvGrpSpPr>
      <p:grpSpPr>
        <a:xfrm>
          <a:off x="0" y="0"/>
          <a:ext cx="0" cy="0"/>
          <a:chOff x="0" y="0"/>
          <a:chExt cx="0" cy="0"/>
        </a:xfrm>
      </p:grpSpPr>
      <p:sp>
        <p:nvSpPr>
          <p:cNvPr id="125" name="Google Shape;125;g36b84f6b260_0_282:notes">
            <a:extLst>
              <a:ext uri="{FF2B5EF4-FFF2-40B4-BE49-F238E27FC236}">
                <a16:creationId xmlns:a16="http://schemas.microsoft.com/office/drawing/2014/main" id="{1808B5D4-AFD2-A5E8-2CD2-EADB6515D0BC}"/>
              </a:ext>
            </a:extLst>
          </p:cNvPr>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6b84f6b260_0_282:notes">
            <a:extLst>
              <a:ext uri="{FF2B5EF4-FFF2-40B4-BE49-F238E27FC236}">
                <a16:creationId xmlns:a16="http://schemas.microsoft.com/office/drawing/2014/main" id="{6C782B7E-4406-4B2E-8BD1-469EB7399699}"/>
              </a:ext>
            </a:extLst>
          </p:cNvPr>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lvl="0" indent="0" algn="l" rtl="0">
              <a:spcBef>
                <a:spcPts val="1200"/>
              </a:spcBef>
              <a:spcAft>
                <a:spcPts val="0"/>
              </a:spcAft>
              <a:buNone/>
            </a:pPr>
            <a:endParaRPr sz="2800"/>
          </a:p>
        </p:txBody>
      </p:sp>
      <p:sp>
        <p:nvSpPr>
          <p:cNvPr id="127" name="Google Shape;127;g36b84f6b260_0_282:notes">
            <a:extLst>
              <a:ext uri="{FF2B5EF4-FFF2-40B4-BE49-F238E27FC236}">
                <a16:creationId xmlns:a16="http://schemas.microsoft.com/office/drawing/2014/main" id="{15F32E6B-8B71-E217-0556-29452A7EFFDC}"/>
              </a:ext>
            </a:extLst>
          </p:cNvPr>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 sz="1100"/>
              <a:t>21</a:t>
            </a:fld>
            <a:endParaRPr sz="1100"/>
          </a:p>
        </p:txBody>
      </p:sp>
    </p:spTree>
    <p:extLst>
      <p:ext uri="{BB962C8B-B14F-4D97-AF65-F5344CB8AC3E}">
        <p14:creationId xmlns:p14="http://schemas.microsoft.com/office/powerpoint/2010/main" val="383966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What are options?</a:t>
            </a:r>
          </a:p>
          <a:p>
            <a:pPr lvl="1"/>
            <a:r>
              <a:rPr lang="en-US"/>
              <a:t>Completely outsource the task to LLMs – hallucination </a:t>
            </a:r>
          </a:p>
          <a:p>
            <a:pPr lvl="1"/>
            <a:r>
              <a:rPr lang="en-US"/>
              <a:t>Assume full, </a:t>
            </a:r>
            <a:r>
              <a:rPr lang="en-US" err="1"/>
              <a:t>predefinded</a:t>
            </a:r>
            <a:r>
              <a:rPr lang="en-US"/>
              <a:t> constraints or following rules – too restrictive and may miss opportunities </a:t>
            </a:r>
          </a:p>
          <a:p>
            <a:pPr lvl="1"/>
            <a:r>
              <a:rPr lang="en-US"/>
              <a:t>Have fixed schema makes it harder to be adapted to dynamic, context and text rich graphs. </a:t>
            </a:r>
          </a:p>
          <a:p>
            <a:pPr lvl="1"/>
            <a:r>
              <a:rPr lang="en-US"/>
              <a:t>Maintaining multiple solutions case by case is not practical and not scalable. </a:t>
            </a:r>
          </a:p>
        </p:txBody>
      </p:sp>
    </p:spTree>
    <p:extLst>
      <p:ext uri="{BB962C8B-B14F-4D97-AF65-F5344CB8AC3E}">
        <p14:creationId xmlns:p14="http://schemas.microsoft.com/office/powerpoint/2010/main" val="420479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323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047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322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process ensures high-quality queries by first relaxing constraints to achieve full coverage of the reference answer set, then carefully combining atomic constraints into minimal queries that introduce as few irrelevant matches as possible, approaching soundness to reference sets. </a:t>
            </a:r>
          </a:p>
        </p:txBody>
      </p:sp>
    </p:spTree>
    <p:extLst>
      <p:ext uri="{BB962C8B-B14F-4D97-AF65-F5344CB8AC3E}">
        <p14:creationId xmlns:p14="http://schemas.microsoft.com/office/powerpoint/2010/main" val="418536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254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b84f6b260_0_477:notes"/>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36b84f6b260_0_477:notes"/>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lvl="0" indent="0" algn="l" rtl="0">
              <a:spcBef>
                <a:spcPts val="0"/>
              </a:spcBef>
              <a:spcAft>
                <a:spcPts val="0"/>
              </a:spcAft>
              <a:buNone/>
            </a:pPr>
            <a:endParaRPr/>
          </a:p>
        </p:txBody>
      </p:sp>
      <p:sp>
        <p:nvSpPr>
          <p:cNvPr id="170" name="Google Shape;170;g36b84f6b260_0_477:notes"/>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 sz="1100"/>
              <a:t>15</a:t>
            </a:fld>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64D2BF0F-72CA-7353-65C2-8FEEBFC5DF49}"/>
            </a:ext>
          </a:extLst>
        </p:cNvPr>
        <p:cNvGrpSpPr/>
        <p:nvPr/>
      </p:nvGrpSpPr>
      <p:grpSpPr>
        <a:xfrm>
          <a:off x="0" y="0"/>
          <a:ext cx="0" cy="0"/>
          <a:chOff x="0" y="0"/>
          <a:chExt cx="0" cy="0"/>
        </a:xfrm>
      </p:grpSpPr>
      <p:sp>
        <p:nvSpPr>
          <p:cNvPr id="125" name="Google Shape;125;g36b84f6b260_0_282:notes">
            <a:extLst>
              <a:ext uri="{FF2B5EF4-FFF2-40B4-BE49-F238E27FC236}">
                <a16:creationId xmlns:a16="http://schemas.microsoft.com/office/drawing/2014/main" id="{F4632E91-6D2E-AC93-2F9A-7C8EFD8C0E67}"/>
              </a:ext>
            </a:extLst>
          </p:cNvPr>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6b84f6b260_0_282:notes">
            <a:extLst>
              <a:ext uri="{FF2B5EF4-FFF2-40B4-BE49-F238E27FC236}">
                <a16:creationId xmlns:a16="http://schemas.microsoft.com/office/drawing/2014/main" id="{EBC242F2-4BC2-30BB-CA2A-02D7AA57EF8E}"/>
              </a:ext>
            </a:extLst>
          </p:cNvPr>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lvl="0" indent="0" algn="l" rtl="0">
              <a:spcBef>
                <a:spcPts val="1200"/>
              </a:spcBef>
              <a:spcAft>
                <a:spcPts val="0"/>
              </a:spcAft>
              <a:buNone/>
            </a:pPr>
            <a:endParaRPr sz="2800" dirty="0"/>
          </a:p>
        </p:txBody>
      </p:sp>
      <p:sp>
        <p:nvSpPr>
          <p:cNvPr id="127" name="Google Shape;127;g36b84f6b260_0_282:notes">
            <a:extLst>
              <a:ext uri="{FF2B5EF4-FFF2-40B4-BE49-F238E27FC236}">
                <a16:creationId xmlns:a16="http://schemas.microsoft.com/office/drawing/2014/main" id="{A994DC1C-0E16-84FB-BF3D-FBC9762E54A3}"/>
              </a:ext>
            </a:extLst>
          </p:cNvPr>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 sz="1100"/>
              <a:t>16</a:t>
            </a:fld>
            <a:endParaRPr sz="1100"/>
          </a:p>
        </p:txBody>
      </p:sp>
    </p:spTree>
    <p:extLst>
      <p:ext uri="{BB962C8B-B14F-4D97-AF65-F5344CB8AC3E}">
        <p14:creationId xmlns:p14="http://schemas.microsoft.com/office/powerpoint/2010/main" val="44301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50"/>
        <p:cNvGrpSpPr/>
        <p:nvPr/>
      </p:nvGrpSpPr>
      <p:grpSpPr>
        <a:xfrm>
          <a:off x="0" y="0"/>
          <a:ext cx="0" cy="0"/>
          <a:chOff x="0" y="0"/>
          <a:chExt cx="0" cy="0"/>
        </a:xfrm>
      </p:grpSpPr>
      <p:pic>
        <p:nvPicPr>
          <p:cNvPr id="51" name="Google Shape;51;p13"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52" name="Google Shape;52;p13"/>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27 master">
  <p:cSld name="Slide 27 master">
    <p:spTree>
      <p:nvGrpSpPr>
        <p:cNvPr id="1" name="Shape 53"/>
        <p:cNvGrpSpPr/>
        <p:nvPr/>
      </p:nvGrpSpPr>
      <p:grpSpPr>
        <a:xfrm>
          <a:off x="0" y="0"/>
          <a:ext cx="0" cy="0"/>
          <a:chOff x="0" y="0"/>
          <a:chExt cx="0" cy="0"/>
        </a:xfrm>
      </p:grpSpPr>
      <p:pic>
        <p:nvPicPr>
          <p:cNvPr id="54" name="Google Shape;54;p14"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55" name="Google Shape;55;p14"/>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28 master">
  <p:cSld name="Slide 28 master">
    <p:spTree>
      <p:nvGrpSpPr>
        <p:cNvPr id="1" name="Shape 56"/>
        <p:cNvGrpSpPr/>
        <p:nvPr/>
      </p:nvGrpSpPr>
      <p:grpSpPr>
        <a:xfrm>
          <a:off x="0" y="0"/>
          <a:ext cx="0" cy="0"/>
          <a:chOff x="0" y="0"/>
          <a:chExt cx="0" cy="0"/>
        </a:xfrm>
      </p:grpSpPr>
      <p:pic>
        <p:nvPicPr>
          <p:cNvPr id="57" name="Google Shape;57;p15"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58" name="Google Shape;58;p15"/>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29 master">
  <p:cSld name="Slide 29 master">
    <p:spTree>
      <p:nvGrpSpPr>
        <p:cNvPr id="1" name="Shape 59"/>
        <p:cNvGrpSpPr/>
        <p:nvPr/>
      </p:nvGrpSpPr>
      <p:grpSpPr>
        <a:xfrm>
          <a:off x="0" y="0"/>
          <a:ext cx="0" cy="0"/>
          <a:chOff x="0" y="0"/>
          <a:chExt cx="0" cy="0"/>
        </a:xfrm>
      </p:grpSpPr>
      <p:pic>
        <p:nvPicPr>
          <p:cNvPr id="60" name="Google Shape;60;p16"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61" name="Google Shape;61;p16"/>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30 master">
  <p:cSld name="Slide 30 master">
    <p:spTree>
      <p:nvGrpSpPr>
        <p:cNvPr id="1" name="Shape 62"/>
        <p:cNvGrpSpPr/>
        <p:nvPr/>
      </p:nvGrpSpPr>
      <p:grpSpPr>
        <a:xfrm>
          <a:off x="0" y="0"/>
          <a:ext cx="0" cy="0"/>
          <a:chOff x="0" y="0"/>
          <a:chExt cx="0" cy="0"/>
        </a:xfrm>
      </p:grpSpPr>
      <p:pic>
        <p:nvPicPr>
          <p:cNvPr id="63" name="Google Shape;63;p17"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64" name="Google Shape;64;p17"/>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31 master">
  <p:cSld name="Slide 31 master">
    <p:spTree>
      <p:nvGrpSpPr>
        <p:cNvPr id="1" name="Shape 65"/>
        <p:cNvGrpSpPr/>
        <p:nvPr/>
      </p:nvGrpSpPr>
      <p:grpSpPr>
        <a:xfrm>
          <a:off x="0" y="0"/>
          <a:ext cx="0" cy="0"/>
          <a:chOff x="0" y="0"/>
          <a:chExt cx="0" cy="0"/>
        </a:xfrm>
      </p:grpSpPr>
      <p:pic>
        <p:nvPicPr>
          <p:cNvPr id="66" name="Google Shape;66;p18"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67" name="Google Shape;67;p18"/>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32 master">
  <p:cSld name="Slide 32 master">
    <p:spTree>
      <p:nvGrpSpPr>
        <p:cNvPr id="1" name="Shape 68"/>
        <p:cNvGrpSpPr/>
        <p:nvPr/>
      </p:nvGrpSpPr>
      <p:grpSpPr>
        <a:xfrm>
          <a:off x="0" y="0"/>
          <a:ext cx="0" cy="0"/>
          <a:chOff x="0" y="0"/>
          <a:chExt cx="0" cy="0"/>
        </a:xfrm>
      </p:grpSpPr>
      <p:pic>
        <p:nvPicPr>
          <p:cNvPr id="69" name="Google Shape;69;p19"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70" name="Google Shape;70;p19"/>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25 master">
  <p:cSld name="Slide 25 master">
    <p:spTree>
      <p:nvGrpSpPr>
        <p:cNvPr id="1" name="Shape 71"/>
        <p:cNvGrpSpPr/>
        <p:nvPr/>
      </p:nvGrpSpPr>
      <p:grpSpPr>
        <a:xfrm>
          <a:off x="0" y="0"/>
          <a:ext cx="0" cy="0"/>
          <a:chOff x="0" y="0"/>
          <a:chExt cx="0" cy="0"/>
        </a:xfrm>
      </p:grpSpPr>
      <p:pic>
        <p:nvPicPr>
          <p:cNvPr id="72" name="Google Shape;72;p20"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73" name="Google Shape;73;p20"/>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12 master">
  <p:cSld name="Slide 12 master">
    <p:spTree>
      <p:nvGrpSpPr>
        <p:cNvPr id="1" name="Shape 74"/>
        <p:cNvGrpSpPr/>
        <p:nvPr/>
      </p:nvGrpSpPr>
      <p:grpSpPr>
        <a:xfrm>
          <a:off x="0" y="0"/>
          <a:ext cx="0" cy="0"/>
          <a:chOff x="0" y="0"/>
          <a:chExt cx="0" cy="0"/>
        </a:xfrm>
      </p:grpSpPr>
      <p:pic>
        <p:nvPicPr>
          <p:cNvPr id="75" name="Google Shape;75;p21"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76" name="Google Shape;76;p21"/>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13 master">
  <p:cSld name="Slide 13 master">
    <p:spTree>
      <p:nvGrpSpPr>
        <p:cNvPr id="1" name="Shape 77"/>
        <p:cNvGrpSpPr/>
        <p:nvPr/>
      </p:nvGrpSpPr>
      <p:grpSpPr>
        <a:xfrm>
          <a:off x="0" y="0"/>
          <a:ext cx="0" cy="0"/>
          <a:chOff x="0" y="0"/>
          <a:chExt cx="0" cy="0"/>
        </a:xfrm>
      </p:grpSpPr>
      <p:pic>
        <p:nvPicPr>
          <p:cNvPr id="78" name="Google Shape;78;p22"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79" name="Google Shape;79;p22"/>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14 master">
  <p:cSld name="Slide 14 master">
    <p:spTree>
      <p:nvGrpSpPr>
        <p:cNvPr id="1" name="Shape 80"/>
        <p:cNvGrpSpPr/>
        <p:nvPr/>
      </p:nvGrpSpPr>
      <p:grpSpPr>
        <a:xfrm>
          <a:off x="0" y="0"/>
          <a:ext cx="0" cy="0"/>
          <a:chOff x="0" y="0"/>
          <a:chExt cx="0" cy="0"/>
        </a:xfrm>
      </p:grpSpPr>
      <p:pic>
        <p:nvPicPr>
          <p:cNvPr id="81" name="Google Shape;81;p23"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82" name="Google Shape;82;p23"/>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 15 master">
  <p:cSld name="Slide 15 master">
    <p:spTree>
      <p:nvGrpSpPr>
        <p:cNvPr id="1" name="Shape 83"/>
        <p:cNvGrpSpPr/>
        <p:nvPr/>
      </p:nvGrpSpPr>
      <p:grpSpPr>
        <a:xfrm>
          <a:off x="0" y="0"/>
          <a:ext cx="0" cy="0"/>
          <a:chOff x="0" y="0"/>
          <a:chExt cx="0" cy="0"/>
        </a:xfrm>
      </p:grpSpPr>
      <p:pic>
        <p:nvPicPr>
          <p:cNvPr id="84" name="Google Shape;84;p24"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85" name="Google Shape;85;p24"/>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16 master">
  <p:cSld name="Slide 16 master">
    <p:spTree>
      <p:nvGrpSpPr>
        <p:cNvPr id="1" name="Shape 86"/>
        <p:cNvGrpSpPr/>
        <p:nvPr/>
      </p:nvGrpSpPr>
      <p:grpSpPr>
        <a:xfrm>
          <a:off x="0" y="0"/>
          <a:ext cx="0" cy="0"/>
          <a:chOff x="0" y="0"/>
          <a:chExt cx="0" cy="0"/>
        </a:xfrm>
      </p:grpSpPr>
      <p:pic>
        <p:nvPicPr>
          <p:cNvPr id="87" name="Google Shape;87;p25"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88" name="Google Shape;88;p25"/>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3 master">
  <p:cSld name="Slide 3 master">
    <p:spTree>
      <p:nvGrpSpPr>
        <p:cNvPr id="1" name="Shape 89"/>
        <p:cNvGrpSpPr/>
        <p:nvPr/>
      </p:nvGrpSpPr>
      <p:grpSpPr>
        <a:xfrm>
          <a:off x="0" y="0"/>
          <a:ext cx="0" cy="0"/>
          <a:chOff x="0" y="0"/>
          <a:chExt cx="0" cy="0"/>
        </a:xfrm>
      </p:grpSpPr>
      <p:pic>
        <p:nvPicPr>
          <p:cNvPr id="90" name="Google Shape;90;p26"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91" name="Google Shape;91;p26"/>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92"/>
        <p:cNvGrpSpPr/>
        <p:nvPr/>
      </p:nvGrpSpPr>
      <p:grpSpPr>
        <a:xfrm>
          <a:off x="0" y="0"/>
          <a:ext cx="0" cy="0"/>
          <a:chOff x="0" y="0"/>
          <a:chExt cx="0" cy="0"/>
        </a:xfrm>
      </p:grpSpPr>
      <p:pic>
        <p:nvPicPr>
          <p:cNvPr id="93" name="Google Shape;93;p27"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94" name="Google Shape;94;p27"/>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9 master">
  <p:cSld name="Slide 9 master">
    <p:spTree>
      <p:nvGrpSpPr>
        <p:cNvPr id="1" name="Shape 95"/>
        <p:cNvGrpSpPr/>
        <p:nvPr/>
      </p:nvGrpSpPr>
      <p:grpSpPr>
        <a:xfrm>
          <a:off x="0" y="0"/>
          <a:ext cx="0" cy="0"/>
          <a:chOff x="0" y="0"/>
          <a:chExt cx="0" cy="0"/>
        </a:xfrm>
      </p:grpSpPr>
      <p:pic>
        <p:nvPicPr>
          <p:cNvPr id="96" name="Google Shape;96;p28"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97" name="Google Shape;97;p28"/>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98"/>
        <p:cNvGrpSpPr/>
        <p:nvPr/>
      </p:nvGrpSpPr>
      <p:grpSpPr>
        <a:xfrm>
          <a:off x="0" y="0"/>
          <a:ext cx="0" cy="0"/>
          <a:chOff x="0" y="0"/>
          <a:chExt cx="0" cy="0"/>
        </a:xfrm>
      </p:grpSpPr>
      <p:pic>
        <p:nvPicPr>
          <p:cNvPr id="99" name="Google Shape;99;p29"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100" name="Google Shape;100;p29"/>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11 master">
  <p:cSld name="Slide 11 master">
    <p:spTree>
      <p:nvGrpSpPr>
        <p:cNvPr id="1" name="Shape 101"/>
        <p:cNvGrpSpPr/>
        <p:nvPr/>
      </p:nvGrpSpPr>
      <p:grpSpPr>
        <a:xfrm>
          <a:off x="0" y="0"/>
          <a:ext cx="0" cy="0"/>
          <a:chOff x="0" y="0"/>
          <a:chExt cx="0" cy="0"/>
        </a:xfrm>
      </p:grpSpPr>
      <p:pic>
        <p:nvPicPr>
          <p:cNvPr id="102" name="Google Shape;102;p30"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103" name="Google Shape;103;p30"/>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lide 19 master">
  <p:cSld name="Slide 19 master">
    <p:spTree>
      <p:nvGrpSpPr>
        <p:cNvPr id="1" name="Shape 104"/>
        <p:cNvGrpSpPr/>
        <p:nvPr/>
      </p:nvGrpSpPr>
      <p:grpSpPr>
        <a:xfrm>
          <a:off x="0" y="0"/>
          <a:ext cx="0" cy="0"/>
          <a:chOff x="0" y="0"/>
          <a:chExt cx="0" cy="0"/>
        </a:xfrm>
      </p:grpSpPr>
      <p:pic>
        <p:nvPicPr>
          <p:cNvPr id="105" name="Google Shape;105;p31"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106" name="Google Shape;106;p31"/>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lide 20 master">
  <p:cSld name="Slide 20 master">
    <p:spTree>
      <p:nvGrpSpPr>
        <p:cNvPr id="1" name="Shape 107"/>
        <p:cNvGrpSpPr/>
        <p:nvPr/>
      </p:nvGrpSpPr>
      <p:grpSpPr>
        <a:xfrm>
          <a:off x="0" y="0"/>
          <a:ext cx="0" cy="0"/>
          <a:chOff x="0" y="0"/>
          <a:chExt cx="0" cy="0"/>
        </a:xfrm>
      </p:grpSpPr>
      <p:pic>
        <p:nvPicPr>
          <p:cNvPr id="108" name="Google Shape;108;p32"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109" name="Google Shape;109;p32"/>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lide 21 master">
  <p:cSld name="Slide 21 master">
    <p:spTree>
      <p:nvGrpSpPr>
        <p:cNvPr id="1" name="Shape 110"/>
        <p:cNvGrpSpPr/>
        <p:nvPr/>
      </p:nvGrpSpPr>
      <p:grpSpPr>
        <a:xfrm>
          <a:off x="0" y="0"/>
          <a:ext cx="0" cy="0"/>
          <a:chOff x="0" y="0"/>
          <a:chExt cx="0" cy="0"/>
        </a:xfrm>
      </p:grpSpPr>
      <p:pic>
        <p:nvPicPr>
          <p:cNvPr id="111" name="Google Shape;111;p33"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112" name="Google Shape;112;p33"/>
          <p:cNvSpPr/>
          <p:nvPr/>
        </p:nvSpPr>
        <p:spPr>
          <a:xfrm>
            <a:off x="0" y="0"/>
            <a:ext cx="9144000" cy="5143500"/>
          </a:xfrm>
          <a:prstGeom prst="rect">
            <a:avLst/>
          </a:prstGeom>
          <a:solidFill>
            <a:srgbClr val="FFFFFF">
              <a:alpha val="7490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2">
            <a:alpha val="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mailto:mxw767@case.edu"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745E95D2-59DF-E215-B00B-320D30132CB5}"/>
            </a:ext>
          </a:extLst>
        </p:cNvPr>
        <p:cNvGrpSpPr/>
        <p:nvPr/>
      </p:nvGrpSpPr>
      <p:grpSpPr>
        <a:xfrm>
          <a:off x="0" y="0"/>
          <a:ext cx="0" cy="0"/>
          <a:chOff x="0" y="0"/>
          <a:chExt cx="0" cy="0"/>
        </a:xfrm>
      </p:grpSpPr>
      <p:sp>
        <p:nvSpPr>
          <p:cNvPr id="118" name="Google Shape;118;p34">
            <a:extLst>
              <a:ext uri="{FF2B5EF4-FFF2-40B4-BE49-F238E27FC236}">
                <a16:creationId xmlns:a16="http://schemas.microsoft.com/office/drawing/2014/main" id="{0BED1F9F-1B62-A0BE-D2B1-25C970B4169C}"/>
              </a:ext>
            </a:extLst>
          </p:cNvPr>
          <p:cNvSpPr/>
          <p:nvPr/>
        </p:nvSpPr>
        <p:spPr>
          <a:xfrm>
            <a:off x="496119" y="1110704"/>
            <a:ext cx="4722900" cy="226800"/>
          </a:xfrm>
          <a:prstGeom prst="rect">
            <a:avLst/>
          </a:prstGeom>
          <a:noFill/>
          <a:ln>
            <a:noFill/>
          </a:ln>
        </p:spPr>
        <p:txBody>
          <a:bodyPr spcFirstLastPara="1" wrap="square" lIns="0" tIns="0" rIns="0" bIns="0" anchor="t" anchorCtr="0">
            <a:noAutofit/>
          </a:bodyPr>
          <a:lstStyle/>
          <a:p>
            <a:pPr marL="0" marR="0" lvl="0" indent="0" algn="l" rtl="0">
              <a:lnSpc>
                <a:spcPct val="162857"/>
              </a:lnSpc>
              <a:spcBef>
                <a:spcPts val="0"/>
              </a:spcBef>
              <a:spcAft>
                <a:spcPts val="0"/>
              </a:spcAft>
              <a:buSzPts val="1100"/>
              <a:buFont typeface="Arial"/>
              <a:buNone/>
            </a:pPr>
            <a:endParaRPr sz="1100" b="0" i="0" u="none" strike="noStrike" cap="none"/>
          </a:p>
        </p:txBody>
      </p:sp>
      <p:sp>
        <p:nvSpPr>
          <p:cNvPr id="119" name="Google Shape;119;p34">
            <a:extLst>
              <a:ext uri="{FF2B5EF4-FFF2-40B4-BE49-F238E27FC236}">
                <a16:creationId xmlns:a16="http://schemas.microsoft.com/office/drawing/2014/main" id="{94B71816-6093-C0C4-44B9-B51E9BC32A85}"/>
              </a:ext>
            </a:extLst>
          </p:cNvPr>
          <p:cNvSpPr/>
          <p:nvPr/>
        </p:nvSpPr>
        <p:spPr>
          <a:xfrm>
            <a:off x="535718" y="803204"/>
            <a:ext cx="8074200" cy="1068600"/>
          </a:xfrm>
          <a:prstGeom prst="rect">
            <a:avLst/>
          </a:prstGeom>
          <a:noFill/>
          <a:ln>
            <a:noFill/>
          </a:ln>
        </p:spPr>
        <p:txBody>
          <a:bodyPr spcFirstLastPara="1" wrap="square" lIns="0" tIns="0" rIns="0" bIns="0" anchor="t" anchorCtr="0">
            <a:noAutofit/>
          </a:bodyPr>
          <a:lstStyle/>
          <a:p>
            <a:pPr marL="0" lvl="0" indent="0" algn="ctr" rtl="0">
              <a:lnSpc>
                <a:spcPct val="125203"/>
              </a:lnSpc>
              <a:spcBef>
                <a:spcPts val="0"/>
              </a:spcBef>
              <a:spcAft>
                <a:spcPts val="0"/>
              </a:spcAft>
              <a:buClr>
                <a:schemeClr val="dk1"/>
              </a:buClr>
              <a:buSzPts val="1100"/>
              <a:buFont typeface="Arial"/>
              <a:buNone/>
            </a:pPr>
            <a:r>
              <a:rPr lang="en" sz="2400" b="1">
                <a:solidFill>
                  <a:srgbClr val="312F2B"/>
                </a:solidFill>
                <a:latin typeface="Georgia" panose="02040502050405020303" pitchFamily="18" charset="0"/>
                <a:ea typeface="Gelasio"/>
                <a:cs typeface="Gelasio"/>
                <a:sym typeface="Gelasio"/>
              </a:rPr>
              <a:t>Graph Query Generation with Constraint-guided</a:t>
            </a:r>
            <a:endParaRPr sz="2400" b="1">
              <a:solidFill>
                <a:srgbClr val="312F2B"/>
              </a:solidFill>
              <a:latin typeface="Georgia" panose="02040502050405020303" pitchFamily="18" charset="0"/>
              <a:ea typeface="Gelasio"/>
              <a:cs typeface="Gelasio"/>
              <a:sym typeface="Gelasio"/>
            </a:endParaRPr>
          </a:p>
          <a:p>
            <a:pPr marL="0" lvl="0" indent="0" algn="ctr" rtl="0">
              <a:lnSpc>
                <a:spcPct val="125203"/>
              </a:lnSpc>
              <a:spcBef>
                <a:spcPts val="0"/>
              </a:spcBef>
              <a:spcAft>
                <a:spcPts val="0"/>
              </a:spcAft>
              <a:buClr>
                <a:schemeClr val="dk1"/>
              </a:buClr>
              <a:buSzPts val="1100"/>
              <a:buFont typeface="Arial"/>
              <a:buNone/>
            </a:pPr>
            <a:r>
              <a:rPr lang="en" sz="2400" b="1">
                <a:solidFill>
                  <a:srgbClr val="312F2B"/>
                </a:solidFill>
                <a:latin typeface="Georgia" panose="02040502050405020303" pitchFamily="18" charset="0"/>
                <a:ea typeface="Gelasio"/>
                <a:cs typeface="Gelasio"/>
                <a:sym typeface="Gelasio"/>
              </a:rPr>
              <a:t>Large Language Agents</a:t>
            </a:r>
            <a:endParaRPr sz="2400" b="1">
              <a:solidFill>
                <a:srgbClr val="312F2B"/>
              </a:solidFill>
              <a:latin typeface="Georgia" panose="02040502050405020303" pitchFamily="18" charset="0"/>
              <a:ea typeface="Gelasio"/>
              <a:cs typeface="Gelasio"/>
              <a:sym typeface="Gelasio"/>
            </a:endParaRPr>
          </a:p>
        </p:txBody>
      </p:sp>
      <p:sp>
        <p:nvSpPr>
          <p:cNvPr id="120" name="Google Shape;120;p34">
            <a:extLst>
              <a:ext uri="{FF2B5EF4-FFF2-40B4-BE49-F238E27FC236}">
                <a16:creationId xmlns:a16="http://schemas.microsoft.com/office/drawing/2014/main" id="{C5D2E92D-80D0-38D2-ABC1-E3B4D8BC6EB3}"/>
              </a:ext>
            </a:extLst>
          </p:cNvPr>
          <p:cNvSpPr/>
          <p:nvPr/>
        </p:nvSpPr>
        <p:spPr>
          <a:xfrm>
            <a:off x="893314" y="3607676"/>
            <a:ext cx="7716604" cy="264000"/>
          </a:xfrm>
          <a:prstGeom prst="rect">
            <a:avLst/>
          </a:prstGeom>
          <a:noFill/>
          <a:ln>
            <a:noFill/>
          </a:ln>
        </p:spPr>
        <p:txBody>
          <a:bodyPr spcFirstLastPara="1" wrap="square" lIns="0" tIns="0" rIns="0" bIns="0" anchor="t" anchorCtr="0">
            <a:noAutofit/>
          </a:bodyPr>
          <a:lstStyle/>
          <a:p>
            <a:pPr lvl="0" algn="ctr">
              <a:lnSpc>
                <a:spcPct val="140909"/>
              </a:lnSpc>
              <a:buClr>
                <a:srgbClr val="272525"/>
              </a:buClr>
              <a:buSzPts val="1400"/>
            </a:pPr>
            <a:r>
              <a:rPr lang="en" sz="1300">
                <a:solidFill>
                  <a:srgbClr val="272525"/>
                </a:solidFill>
                <a:latin typeface="Lato"/>
                <a:ea typeface="Lato"/>
                <a:cs typeface="Lato"/>
                <a:sym typeface="Lato"/>
              </a:rPr>
              <a:t>Mengying Wang</a:t>
            </a:r>
            <a:r>
              <a:rPr lang="en" sz="1300" baseline="30000">
                <a:solidFill>
                  <a:srgbClr val="272525"/>
                </a:solidFill>
                <a:latin typeface="Lato"/>
                <a:ea typeface="Lato"/>
                <a:cs typeface="Lato"/>
                <a:sym typeface="Lato"/>
              </a:rPr>
              <a:t>1*</a:t>
            </a:r>
            <a:r>
              <a:rPr lang="en" sz="1300">
                <a:solidFill>
                  <a:srgbClr val="272525"/>
                </a:solidFill>
                <a:latin typeface="Lato"/>
                <a:ea typeface="Lato"/>
                <a:cs typeface="Lato"/>
                <a:sym typeface="Lato"/>
              </a:rPr>
              <a:t>, Nicolaas Jedema</a:t>
            </a:r>
            <a:r>
              <a:rPr lang="en" sz="1300" baseline="30000">
                <a:solidFill>
                  <a:srgbClr val="272525"/>
                </a:solidFill>
                <a:latin typeface="Lato"/>
                <a:ea typeface="Lato"/>
                <a:cs typeface="Lato"/>
                <a:sym typeface="Lato"/>
              </a:rPr>
              <a:t>2</a:t>
            </a:r>
            <a:r>
              <a:rPr lang="en" sz="1300">
                <a:solidFill>
                  <a:srgbClr val="272525"/>
                </a:solidFill>
                <a:latin typeface="Lato"/>
                <a:ea typeface="Lato"/>
                <a:cs typeface="Lato"/>
                <a:sym typeface="Lato"/>
              </a:rPr>
              <a:t>, Rahul Pandey</a:t>
            </a:r>
            <a:r>
              <a:rPr lang="en" sz="1300" baseline="30000">
                <a:solidFill>
                  <a:srgbClr val="272525"/>
                </a:solidFill>
                <a:latin typeface="Lato"/>
                <a:ea typeface="Lato"/>
                <a:cs typeface="Lato"/>
                <a:sym typeface="Lato"/>
              </a:rPr>
              <a:t>2</a:t>
            </a:r>
            <a:r>
              <a:rPr lang="en" sz="1300">
                <a:solidFill>
                  <a:srgbClr val="272525"/>
                </a:solidFill>
                <a:latin typeface="Lato"/>
                <a:ea typeface="Lato"/>
                <a:cs typeface="Lato"/>
                <a:sym typeface="Lato"/>
              </a:rPr>
              <a:t>, RaviKiran Krishnan</a:t>
            </a:r>
            <a:r>
              <a:rPr lang="en" sz="1300" baseline="30000">
                <a:solidFill>
                  <a:srgbClr val="272525"/>
                </a:solidFill>
                <a:latin typeface="Lato"/>
                <a:ea typeface="Lato"/>
                <a:cs typeface="Lato"/>
                <a:sym typeface="Lato"/>
              </a:rPr>
              <a:t>3*</a:t>
            </a:r>
            <a:r>
              <a:rPr lang="en" sz="1300">
                <a:solidFill>
                  <a:srgbClr val="272525"/>
                </a:solidFill>
                <a:latin typeface="Lato"/>
                <a:ea typeface="Lato"/>
                <a:cs typeface="Lato"/>
                <a:sym typeface="Lato"/>
              </a:rPr>
              <a:t>, Jens Lehmann</a:t>
            </a:r>
            <a:r>
              <a:rPr lang="en" sz="1300" baseline="30000">
                <a:solidFill>
                  <a:srgbClr val="272525"/>
                </a:solidFill>
                <a:latin typeface="Lato"/>
                <a:ea typeface="Lato"/>
                <a:cs typeface="Lato"/>
                <a:sym typeface="Lato"/>
              </a:rPr>
              <a:t>2,4</a:t>
            </a:r>
            <a:r>
              <a:rPr lang="en" sz="1300">
                <a:solidFill>
                  <a:srgbClr val="272525"/>
                </a:solidFill>
                <a:latin typeface="Lato"/>
                <a:ea typeface="Lato"/>
                <a:cs typeface="Lato"/>
                <a:sym typeface="Lato"/>
              </a:rPr>
              <a:t>, </a:t>
            </a:r>
            <a:r>
              <a:rPr lang="en" sz="1300" err="1">
                <a:solidFill>
                  <a:srgbClr val="272525"/>
                </a:solidFill>
                <a:latin typeface="Lato"/>
                <a:ea typeface="Lato"/>
                <a:cs typeface="Lato"/>
                <a:sym typeface="Lato"/>
              </a:rPr>
              <a:t>Yinghui</a:t>
            </a:r>
            <a:r>
              <a:rPr lang="en" sz="1300">
                <a:solidFill>
                  <a:srgbClr val="272525"/>
                </a:solidFill>
                <a:latin typeface="Lato"/>
                <a:ea typeface="Lato"/>
                <a:cs typeface="Lato"/>
                <a:sym typeface="Lato"/>
              </a:rPr>
              <a:t> Wu</a:t>
            </a:r>
            <a:r>
              <a:rPr lang="en" sz="1300" baseline="30000">
                <a:solidFill>
                  <a:srgbClr val="272525"/>
                </a:solidFill>
                <a:latin typeface="Lato"/>
                <a:ea typeface="Lato"/>
                <a:cs typeface="Lato"/>
                <a:sym typeface="Lato"/>
              </a:rPr>
              <a:t>1</a:t>
            </a:r>
            <a:endParaRPr sz="1300">
              <a:solidFill>
                <a:srgbClr val="272525"/>
              </a:solidFill>
              <a:latin typeface="Lato"/>
              <a:ea typeface="Lato"/>
              <a:cs typeface="Lato"/>
              <a:sym typeface="Lato"/>
            </a:endParaRPr>
          </a:p>
        </p:txBody>
      </p:sp>
      <p:pic>
        <p:nvPicPr>
          <p:cNvPr id="121" name="Google Shape;121;p34" title="vecteezy_amazon-logo-png-amazon-icon-transparent-png_19766240.png">
            <a:extLst>
              <a:ext uri="{FF2B5EF4-FFF2-40B4-BE49-F238E27FC236}">
                <a16:creationId xmlns:a16="http://schemas.microsoft.com/office/drawing/2014/main" id="{C2D1E233-7B81-EA0C-D211-EB3B1E5B28EE}"/>
              </a:ext>
            </a:extLst>
          </p:cNvPr>
          <p:cNvPicPr preferRelativeResize="0"/>
          <p:nvPr/>
        </p:nvPicPr>
        <p:blipFill>
          <a:blip r:embed="rId3">
            <a:alphaModFix/>
          </a:blip>
          <a:stretch>
            <a:fillRect/>
          </a:stretch>
        </p:blipFill>
        <p:spPr>
          <a:xfrm>
            <a:off x="3141594" y="2385956"/>
            <a:ext cx="1510098" cy="667299"/>
          </a:xfrm>
          <a:prstGeom prst="rect">
            <a:avLst/>
          </a:prstGeom>
          <a:noFill/>
          <a:ln>
            <a:noFill/>
          </a:ln>
        </p:spPr>
      </p:pic>
      <p:pic>
        <p:nvPicPr>
          <p:cNvPr id="123" name="Google Shape;123;p34">
            <a:extLst>
              <a:ext uri="{FF2B5EF4-FFF2-40B4-BE49-F238E27FC236}">
                <a16:creationId xmlns:a16="http://schemas.microsoft.com/office/drawing/2014/main" id="{591EBDE4-F895-20FC-8929-82AAFB17475D}"/>
              </a:ext>
            </a:extLst>
          </p:cNvPr>
          <p:cNvPicPr preferRelativeResize="0"/>
          <p:nvPr/>
        </p:nvPicPr>
        <p:blipFill rotWithShape="1">
          <a:blip r:embed="rId4">
            <a:alphaModFix/>
          </a:blip>
          <a:srcRect t="17593" b="20679"/>
          <a:stretch/>
        </p:blipFill>
        <p:spPr>
          <a:xfrm>
            <a:off x="4727553" y="2398656"/>
            <a:ext cx="1415165" cy="546000"/>
          </a:xfrm>
          <a:prstGeom prst="rect">
            <a:avLst/>
          </a:prstGeom>
          <a:noFill/>
          <a:ln>
            <a:noFill/>
          </a:ln>
        </p:spPr>
      </p:pic>
      <p:sp>
        <p:nvSpPr>
          <p:cNvPr id="2" name="Google Shape;120;p34">
            <a:extLst>
              <a:ext uri="{FF2B5EF4-FFF2-40B4-BE49-F238E27FC236}">
                <a16:creationId xmlns:a16="http://schemas.microsoft.com/office/drawing/2014/main" id="{72DD71BC-A8D6-CD73-0860-4ACA5F6C73F2}"/>
              </a:ext>
            </a:extLst>
          </p:cNvPr>
          <p:cNvSpPr/>
          <p:nvPr/>
        </p:nvSpPr>
        <p:spPr>
          <a:xfrm>
            <a:off x="893314" y="3955176"/>
            <a:ext cx="7565340" cy="534273"/>
          </a:xfrm>
          <a:prstGeom prst="rect">
            <a:avLst/>
          </a:prstGeom>
          <a:noFill/>
          <a:ln>
            <a:noFill/>
          </a:ln>
        </p:spPr>
        <p:txBody>
          <a:bodyPr spcFirstLastPara="1" wrap="square" lIns="0" tIns="0" rIns="0" bIns="0" anchor="t" anchorCtr="0">
            <a:noAutofit/>
          </a:bodyPr>
          <a:lstStyle/>
          <a:p>
            <a:pPr lvl="0" algn="ctr">
              <a:lnSpc>
                <a:spcPct val="140909"/>
              </a:lnSpc>
              <a:buClr>
                <a:srgbClr val="272525"/>
              </a:buClr>
              <a:buSzPts val="1400"/>
            </a:pPr>
            <a:r>
              <a:rPr lang="en-US" sz="1200" baseline="30000">
                <a:solidFill>
                  <a:schemeClr val="bg2">
                    <a:lumMod val="60000"/>
                    <a:lumOff val="40000"/>
                  </a:schemeClr>
                </a:solidFill>
                <a:latin typeface="Lato"/>
                <a:ea typeface="Lato"/>
                <a:cs typeface="Lato"/>
                <a:sym typeface="Lato"/>
              </a:rPr>
              <a:t>1</a:t>
            </a:r>
            <a:r>
              <a:rPr lang="en-US" sz="1200">
                <a:solidFill>
                  <a:schemeClr val="bg2">
                    <a:lumMod val="60000"/>
                    <a:lumOff val="40000"/>
                  </a:schemeClr>
                </a:solidFill>
                <a:latin typeface="Lato"/>
                <a:ea typeface="Lato"/>
                <a:cs typeface="Lato"/>
                <a:sym typeface="Lato"/>
              </a:rPr>
              <a:t>Case Western Reserve University, </a:t>
            </a:r>
            <a:r>
              <a:rPr lang="en-US" sz="1200" baseline="30000">
                <a:solidFill>
                  <a:schemeClr val="bg2">
                    <a:lumMod val="60000"/>
                    <a:lumOff val="40000"/>
                  </a:schemeClr>
                </a:solidFill>
                <a:latin typeface="Lato"/>
                <a:ea typeface="Lato"/>
                <a:cs typeface="Lato"/>
                <a:sym typeface="Lato"/>
              </a:rPr>
              <a:t>2</a:t>
            </a:r>
            <a:r>
              <a:rPr lang="en-US" sz="1200">
                <a:solidFill>
                  <a:schemeClr val="bg2">
                    <a:lumMod val="60000"/>
                    <a:lumOff val="40000"/>
                  </a:schemeClr>
                </a:solidFill>
                <a:latin typeface="Lato"/>
                <a:ea typeface="Lato"/>
                <a:cs typeface="Lato"/>
                <a:sym typeface="Lato"/>
              </a:rPr>
              <a:t>Amazon AGI, </a:t>
            </a:r>
            <a:r>
              <a:rPr lang="en-US" sz="1200" baseline="30000">
                <a:solidFill>
                  <a:schemeClr val="bg2">
                    <a:lumMod val="60000"/>
                    <a:lumOff val="40000"/>
                  </a:schemeClr>
                </a:solidFill>
                <a:latin typeface="Lato"/>
                <a:ea typeface="Lato"/>
                <a:cs typeface="Lato"/>
                <a:sym typeface="Lato"/>
              </a:rPr>
              <a:t>3</a:t>
            </a:r>
            <a:r>
              <a:rPr lang="en-US" sz="1200">
                <a:solidFill>
                  <a:schemeClr val="bg2">
                    <a:lumMod val="60000"/>
                    <a:lumOff val="40000"/>
                  </a:schemeClr>
                </a:solidFill>
                <a:latin typeface="Lato"/>
                <a:ea typeface="Lato"/>
                <a:cs typeface="Lato"/>
                <a:sym typeface="Lato"/>
              </a:rPr>
              <a:t>Meta, </a:t>
            </a:r>
            <a:r>
              <a:rPr lang="en-US" sz="1200" baseline="30000">
                <a:solidFill>
                  <a:schemeClr val="bg2">
                    <a:lumMod val="60000"/>
                    <a:lumOff val="40000"/>
                  </a:schemeClr>
                </a:solidFill>
                <a:latin typeface="Lato"/>
                <a:ea typeface="Lato"/>
                <a:cs typeface="Lato"/>
                <a:sym typeface="Lato"/>
              </a:rPr>
              <a:t>4</a:t>
            </a:r>
            <a:r>
              <a:rPr lang="en-US" sz="1200">
                <a:solidFill>
                  <a:schemeClr val="bg2">
                    <a:lumMod val="60000"/>
                    <a:lumOff val="40000"/>
                  </a:schemeClr>
                </a:solidFill>
                <a:latin typeface="Lato"/>
                <a:ea typeface="Lato"/>
                <a:cs typeface="Lato"/>
                <a:sym typeface="Lato"/>
              </a:rPr>
              <a:t>TU Dresden</a:t>
            </a:r>
          </a:p>
          <a:p>
            <a:pPr lvl="0" algn="ctr">
              <a:lnSpc>
                <a:spcPct val="140909"/>
              </a:lnSpc>
              <a:buClr>
                <a:srgbClr val="272525"/>
              </a:buClr>
              <a:buSzPts val="1400"/>
            </a:pPr>
            <a:r>
              <a:rPr lang="en-US" sz="1200" i="1">
                <a:solidFill>
                  <a:schemeClr val="bg2">
                    <a:lumMod val="60000"/>
                    <a:lumOff val="40000"/>
                  </a:schemeClr>
                </a:solidFill>
                <a:latin typeface="Lato"/>
                <a:ea typeface="Lato"/>
                <a:cs typeface="Lato"/>
                <a:sym typeface="Lato"/>
              </a:rPr>
              <a:t>*Work done while at Amazon AGI</a:t>
            </a:r>
            <a:endParaRPr sz="1200" i="1">
              <a:solidFill>
                <a:schemeClr val="bg2">
                  <a:lumMod val="60000"/>
                  <a:lumOff val="40000"/>
                </a:schemeClr>
              </a:solidFill>
              <a:latin typeface="Lato"/>
              <a:ea typeface="Lato"/>
              <a:cs typeface="Lato"/>
              <a:sym typeface="Lato"/>
            </a:endParaRPr>
          </a:p>
        </p:txBody>
      </p:sp>
      <p:pic>
        <p:nvPicPr>
          <p:cNvPr id="4" name="Google Shape;122;p34">
            <a:extLst>
              <a:ext uri="{FF2B5EF4-FFF2-40B4-BE49-F238E27FC236}">
                <a16:creationId xmlns:a16="http://schemas.microsoft.com/office/drawing/2014/main" id="{FBFFDDA2-409F-EDB0-F3FF-352C56B406A5}"/>
              </a:ext>
            </a:extLst>
          </p:cNvPr>
          <p:cNvPicPr preferRelativeResize="0"/>
          <p:nvPr/>
        </p:nvPicPr>
        <p:blipFill>
          <a:blip r:embed="rId5">
            <a:alphaModFix/>
          </a:blip>
          <a:stretch>
            <a:fillRect/>
          </a:stretch>
        </p:blipFill>
        <p:spPr>
          <a:xfrm>
            <a:off x="8458654" y="160486"/>
            <a:ext cx="513674" cy="442223"/>
          </a:xfrm>
          <a:prstGeom prst="rect">
            <a:avLst/>
          </a:prstGeom>
          <a:noFill/>
          <a:ln>
            <a:noFill/>
          </a:ln>
        </p:spPr>
      </p:pic>
    </p:spTree>
    <p:extLst>
      <p:ext uri="{BB962C8B-B14F-4D97-AF65-F5344CB8AC3E}">
        <p14:creationId xmlns:p14="http://schemas.microsoft.com/office/powerpoint/2010/main" val="268521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CB5F-4ADF-60C9-4D35-1840D2C05C23}"/>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3937E41-4375-AC19-5396-9551BAFC30F2}"/>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235C73D5-CAC2-42D4-B7FF-898DBD56A227}"/>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AF5CC8B2-E58F-BBE2-E131-D5910067DD3A}"/>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5906BAC9-5F61-4016-572D-C737AAC7C841}"/>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430DF594-E50C-8191-AE72-2DAAAEE65474}"/>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D41340CB-6834-4E6A-3F45-F577986B25BC}"/>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10</a:t>
            </a:fld>
            <a:endParaRPr lang="en-US" sz="1200" dirty="0">
              <a:solidFill>
                <a:srgbClr val="595959"/>
              </a:solidFill>
              <a:latin typeface="Gelasio"/>
              <a:ea typeface="Gelasio"/>
            </a:endParaRPr>
          </a:p>
        </p:txBody>
      </p:sp>
      <p:sp>
        <p:nvSpPr>
          <p:cNvPr id="2" name="Text 0">
            <a:extLst>
              <a:ext uri="{FF2B5EF4-FFF2-40B4-BE49-F238E27FC236}">
                <a16:creationId xmlns:a16="http://schemas.microsoft.com/office/drawing/2014/main" id="{F6F8DF34-AD0A-C327-7E75-03A5586BA7E1}"/>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800" dirty="0">
                <a:solidFill>
                  <a:srgbClr val="312F2B"/>
                </a:solidFill>
                <a:latin typeface="Georgia" panose="02040502050405020303" pitchFamily="18" charset="0"/>
              </a:rPr>
              <a:t>Experimental Setup</a:t>
            </a:r>
          </a:p>
        </p:txBody>
      </p:sp>
      <p:sp>
        <p:nvSpPr>
          <p:cNvPr id="3" name="Text 1">
            <a:extLst>
              <a:ext uri="{FF2B5EF4-FFF2-40B4-BE49-F238E27FC236}">
                <a16:creationId xmlns:a16="http://schemas.microsoft.com/office/drawing/2014/main" id="{7F360DA6-8A7D-81B6-C654-D523A4178E9C}"/>
              </a:ext>
            </a:extLst>
          </p:cNvPr>
          <p:cNvSpPr/>
          <p:nvPr/>
        </p:nvSpPr>
        <p:spPr>
          <a:xfrm>
            <a:off x="548640" y="914400"/>
            <a:ext cx="2743200" cy="320040"/>
          </a:xfrm>
          <a:prstGeom prst="rect">
            <a:avLst/>
          </a:prstGeom>
          <a:noFill/>
          <a:ln/>
        </p:spPr>
        <p:txBody>
          <a:bodyPr wrap="square" lIns="0" tIns="0" rIns="0" bIns="0" rtlCol="0" anchor="ctr"/>
          <a:lstStyle/>
          <a:p>
            <a:pPr marL="0" indent="0">
              <a:buNone/>
            </a:pPr>
            <a:r>
              <a:rPr lang="en-US" sz="1600" dirty="0">
                <a:solidFill>
                  <a:srgbClr val="0A5A66"/>
                </a:solidFill>
                <a:latin typeface="Georgia" panose="02040502050405020303" pitchFamily="18" charset="0"/>
                <a:ea typeface="Calibri" pitchFamily="34" charset="-122"/>
                <a:cs typeface="Calibri" pitchFamily="34" charset="-120"/>
              </a:rPr>
              <a:t>Benchmarks</a:t>
            </a:r>
            <a:endParaRPr lang="en-US" sz="1600" dirty="0">
              <a:solidFill>
                <a:srgbClr val="0A5A66"/>
              </a:solidFill>
              <a:latin typeface="Georgia" panose="02040502050405020303" pitchFamily="18" charset="0"/>
            </a:endParaRPr>
          </a:p>
        </p:txBody>
      </p:sp>
      <p:graphicFrame>
        <p:nvGraphicFramePr>
          <p:cNvPr id="9" name="Table 0">
            <a:extLst>
              <a:ext uri="{FF2B5EF4-FFF2-40B4-BE49-F238E27FC236}">
                <a16:creationId xmlns:a16="http://schemas.microsoft.com/office/drawing/2014/main" id="{57FD5341-76E9-27BF-9C2F-B83F7C73EA35}"/>
              </a:ext>
            </a:extLst>
          </p:cNvPr>
          <p:cNvGraphicFramePr>
            <a:graphicFrameLocks noGrp="1"/>
          </p:cNvGraphicFramePr>
          <p:nvPr>
            <p:extLst>
              <p:ext uri="{D42A27DB-BD31-4B8C-83A1-F6EECF244321}">
                <p14:modId xmlns:p14="http://schemas.microsoft.com/office/powerpoint/2010/main" val="2488721368"/>
              </p:ext>
            </p:extLst>
          </p:nvPr>
        </p:nvGraphicFramePr>
        <p:xfrm>
          <a:off x="548191" y="1320219"/>
          <a:ext cx="6088924" cy="1280160"/>
        </p:xfrm>
        <a:graphic>
          <a:graphicData uri="http://schemas.openxmlformats.org/drawingml/2006/table">
            <a:tbl>
              <a:tblPr/>
              <a:tblGrid>
                <a:gridCol w="1174024">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26672">
                  <a:extLst>
                    <a:ext uri="{9D8B030D-6E8A-4147-A177-3AD203B41FA5}">
                      <a16:colId xmlns:a16="http://schemas.microsoft.com/office/drawing/2014/main" val="20002"/>
                    </a:ext>
                  </a:extLst>
                </a:gridCol>
                <a:gridCol w="2645228">
                  <a:extLst>
                    <a:ext uri="{9D8B030D-6E8A-4147-A177-3AD203B41FA5}">
                      <a16:colId xmlns:a16="http://schemas.microsoft.com/office/drawing/2014/main" val="20003"/>
                    </a:ext>
                  </a:extLst>
                </a:gridCol>
              </a:tblGrid>
              <a:tr h="320040">
                <a:tc>
                  <a:txBody>
                    <a:bodyPr/>
                    <a:lstStyle/>
                    <a:p>
                      <a:pPr marL="0" indent="0" algn="ctr">
                        <a:buNone/>
                      </a:pPr>
                      <a:r>
                        <a:rPr lang="en-US" sz="1100" b="1" dirty="0">
                          <a:solidFill>
                            <a:srgbClr val="FFFFFF"/>
                          </a:solidFill>
                        </a:rPr>
                        <a:t>Dataset</a:t>
                      </a:r>
                      <a:endParaRPr lang="en-US" sz="1100" dirty="0"/>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65989E"/>
                    </a:solidFill>
                  </a:tcPr>
                </a:tc>
                <a:tc>
                  <a:txBody>
                    <a:bodyPr/>
                    <a:lstStyle/>
                    <a:p>
                      <a:pPr marL="0" indent="0" algn="ctr">
                        <a:buNone/>
                      </a:pPr>
                      <a:r>
                        <a:rPr lang="en-US" sz="1100" b="1" dirty="0">
                          <a:solidFill>
                            <a:srgbClr val="FFFFFF"/>
                          </a:solidFill>
                        </a:rPr>
                        <a:t>Test Size</a:t>
                      </a:r>
                      <a:endParaRPr lang="en-US" sz="1100" dirty="0"/>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65989E"/>
                    </a:solidFill>
                  </a:tcPr>
                </a:tc>
                <a:tc>
                  <a:txBody>
                    <a:bodyPr/>
                    <a:lstStyle/>
                    <a:p>
                      <a:pPr marL="0" indent="0" algn="ctr">
                        <a:buNone/>
                      </a:pPr>
                      <a:r>
                        <a:rPr lang="en-US" sz="1100" b="1" dirty="0">
                          <a:solidFill>
                            <a:srgbClr val="FFFFFF"/>
                          </a:solidFill>
                        </a:rPr>
                        <a:t>Train:Test</a:t>
                      </a:r>
                      <a:endParaRPr lang="en-US" sz="1100" dirty="0"/>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65989E"/>
                    </a:solidFill>
                  </a:tcPr>
                </a:tc>
                <a:tc>
                  <a:txBody>
                    <a:bodyPr/>
                    <a:lstStyle/>
                    <a:p>
                      <a:pPr marL="0" indent="0" algn="ctr">
                        <a:buNone/>
                      </a:pPr>
                      <a:r>
                        <a:rPr lang="en-US" sz="1100" b="1" dirty="0">
                          <a:solidFill>
                            <a:srgbClr val="FFFFFF"/>
                          </a:solidFill>
                        </a:rPr>
                        <a:t>Characteristics</a:t>
                      </a:r>
                      <a:endParaRPr lang="en-US" sz="1100" dirty="0"/>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solidFill>
                      <a:srgbClr val="65989E"/>
                    </a:solidFill>
                  </a:tcPr>
                </a:tc>
                <a:extLst>
                  <a:ext uri="{0D108BD9-81ED-4DB2-BD59-A6C34878D82A}">
                    <a16:rowId xmlns:a16="http://schemas.microsoft.com/office/drawing/2014/main" val="10000"/>
                  </a:ext>
                </a:extLst>
              </a:tr>
              <a:tr h="320040">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GraphQ</a:t>
                      </a:r>
                      <a:endParaRPr lang="en-US" sz="1100" b="0" i="0" dirty="0">
                        <a:latin typeface="Georgia" panose="02040502050405020303" pitchFamily="18" charset="0"/>
                        <a:ea typeface="Calibri" charset="0"/>
                        <a:cs typeface="Calibri" charset="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2,395</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 0.99</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l">
                        <a:buNone/>
                      </a:pPr>
                      <a:r>
                        <a:rPr lang="en-US" sz="1100" b="0" i="0" dirty="0">
                          <a:solidFill>
                            <a:srgbClr val="000000"/>
                          </a:solidFill>
                          <a:latin typeface="Georgia" panose="02040502050405020303" pitchFamily="18" charset="0"/>
                          <a:ea typeface="Calibri" pitchFamily="34" charset="-122"/>
                          <a:cs typeface="Calibri" pitchFamily="34" charset="-120"/>
                        </a:rPr>
                        <a:t>Characteristic-rich, low-resource</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1"/>
                  </a:ext>
                </a:extLst>
              </a:tr>
              <a:tr h="320040">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GrailQA</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6,763</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 6.56</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l">
                        <a:buNone/>
                      </a:pPr>
                      <a:r>
                        <a:rPr lang="en-US" sz="1100" b="0" i="0" dirty="0">
                          <a:solidFill>
                            <a:srgbClr val="000000"/>
                          </a:solidFill>
                          <a:latin typeface="Georgia" panose="02040502050405020303" pitchFamily="18" charset="0"/>
                          <a:ea typeface="Calibri" pitchFamily="34" charset="-122"/>
                          <a:cs typeface="Calibri" pitchFamily="34" charset="-120"/>
                        </a:rPr>
                        <a:t>I.I.D. / Compositional / Zero-shot</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2"/>
                  </a:ext>
                </a:extLst>
              </a:tr>
              <a:tr h="320040">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WebQSP</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1,639</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ctr">
                        <a:buNone/>
                      </a:pPr>
                      <a:r>
                        <a:rPr lang="en-US" sz="1100" b="0" i="0" dirty="0">
                          <a:solidFill>
                            <a:srgbClr val="000000"/>
                          </a:solidFill>
                          <a:latin typeface="Georgia" panose="02040502050405020303" pitchFamily="18" charset="0"/>
                          <a:ea typeface="Calibri" pitchFamily="34" charset="-122"/>
                          <a:cs typeface="Calibri" pitchFamily="34" charset="-120"/>
                        </a:rPr>
                        <a:t>≈ 1.89</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tc>
                  <a:txBody>
                    <a:bodyPr/>
                    <a:lstStyle/>
                    <a:p>
                      <a:pPr marL="0" indent="0" algn="l">
                        <a:buNone/>
                      </a:pPr>
                      <a:r>
                        <a:rPr lang="en-US" sz="1100" b="0" i="0" dirty="0">
                          <a:solidFill>
                            <a:srgbClr val="000000"/>
                          </a:solidFill>
                          <a:latin typeface="Georgia" panose="02040502050405020303" pitchFamily="18" charset="0"/>
                          <a:ea typeface="Calibri" pitchFamily="34" charset="-122"/>
                          <a:cs typeface="Calibri" pitchFamily="34" charset="-120"/>
                        </a:rPr>
                        <a:t>Diverse, amenable to ICL</a:t>
                      </a:r>
                      <a:endParaRPr lang="en-US" sz="1100" b="0" i="0" dirty="0">
                        <a:solidFill>
                          <a:srgbClr val="000000"/>
                        </a:solidFill>
                        <a:latin typeface="Georgia" panose="02040502050405020303" pitchFamily="18" charset="0"/>
                        <a:ea typeface="Calibri" charset="0"/>
                        <a:cs typeface="Calibri" pitchFamily="34" charset="-120"/>
                      </a:endParaRPr>
                    </a:p>
                  </a:txBody>
                  <a:tcPr>
                    <a:lnL w="6350" cap="flat" cmpd="sng" algn="ctr">
                      <a:solidFill>
                        <a:srgbClr val="E2E8F0"/>
                      </a:solidFill>
                      <a:prstDash val="solid"/>
                      <a:round/>
                      <a:headEnd type="none" w="med" len="med"/>
                      <a:tailEnd type="none" w="med" len="med"/>
                    </a:lnL>
                    <a:lnR w="6350" cap="flat" cmpd="sng" algn="ctr">
                      <a:solidFill>
                        <a:srgbClr val="E2E8F0"/>
                      </a:solidFill>
                      <a:prstDash val="solid"/>
                      <a:round/>
                      <a:headEnd type="none" w="med" len="med"/>
                      <a:tailEnd type="none" w="med" len="med"/>
                    </a:lnR>
                    <a:lnT w="6350" cap="flat" cmpd="sng" algn="ctr">
                      <a:solidFill>
                        <a:srgbClr val="E2E8F0"/>
                      </a:solidFill>
                      <a:prstDash val="solid"/>
                      <a:round/>
                      <a:headEnd type="none" w="med" len="med"/>
                      <a:tailEnd type="none" w="med" len="med"/>
                    </a:lnT>
                    <a:lnB w="6350" cap="flat" cmpd="sng" algn="ctr">
                      <a:solidFill>
                        <a:srgbClr val="E2E8F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20" name="Group 19">
            <a:extLst>
              <a:ext uri="{FF2B5EF4-FFF2-40B4-BE49-F238E27FC236}">
                <a16:creationId xmlns:a16="http://schemas.microsoft.com/office/drawing/2014/main" id="{C77A4FF4-CBA8-4210-B500-10ECCC72CCFA}"/>
              </a:ext>
            </a:extLst>
          </p:cNvPr>
          <p:cNvGrpSpPr/>
          <p:nvPr/>
        </p:nvGrpSpPr>
        <p:grpSpPr>
          <a:xfrm>
            <a:off x="548191" y="2806759"/>
            <a:ext cx="8001000" cy="1902034"/>
            <a:chOff x="548640" y="2690979"/>
            <a:chExt cx="8001000" cy="1902034"/>
          </a:xfrm>
        </p:grpSpPr>
        <p:sp>
          <p:nvSpPr>
            <p:cNvPr id="10" name="Text 2">
              <a:extLst>
                <a:ext uri="{FF2B5EF4-FFF2-40B4-BE49-F238E27FC236}">
                  <a16:creationId xmlns:a16="http://schemas.microsoft.com/office/drawing/2014/main" id="{F7778BA0-2B5B-10A3-D6F6-AA1603F1EB77}"/>
                </a:ext>
              </a:extLst>
            </p:cNvPr>
            <p:cNvSpPr/>
            <p:nvPr/>
          </p:nvSpPr>
          <p:spPr>
            <a:xfrm>
              <a:off x="548640" y="2690979"/>
              <a:ext cx="2743200" cy="320040"/>
            </a:xfrm>
            <a:prstGeom prst="rect">
              <a:avLst/>
            </a:prstGeom>
            <a:noFill/>
            <a:ln/>
          </p:spPr>
          <p:txBody>
            <a:bodyPr wrap="square" lIns="0" tIns="0" rIns="0" bIns="0" rtlCol="0" anchor="ctr"/>
            <a:lstStyle/>
            <a:p>
              <a:pPr marL="0" indent="0">
                <a:buNone/>
              </a:pPr>
              <a:r>
                <a:rPr lang="en-US" sz="1600" dirty="0">
                  <a:solidFill>
                    <a:srgbClr val="0A5A66"/>
                  </a:solidFill>
                  <a:latin typeface="Georgia" panose="02040502050405020303" pitchFamily="18" charset="0"/>
                  <a:ea typeface="Calibri" pitchFamily="34" charset="-122"/>
                  <a:cs typeface="Calibri" pitchFamily="34" charset="-120"/>
                </a:rPr>
                <a:t>Methods Compared</a:t>
              </a:r>
              <a:endParaRPr lang="en-US" sz="1600" dirty="0">
                <a:solidFill>
                  <a:srgbClr val="0A5A66"/>
                </a:solidFill>
                <a:latin typeface="Georgia" panose="02040502050405020303" pitchFamily="18" charset="0"/>
              </a:endParaRPr>
            </a:p>
          </p:txBody>
        </p:sp>
        <p:sp>
          <p:nvSpPr>
            <p:cNvPr id="11" name="Shape 3">
              <a:extLst>
                <a:ext uri="{FF2B5EF4-FFF2-40B4-BE49-F238E27FC236}">
                  <a16:creationId xmlns:a16="http://schemas.microsoft.com/office/drawing/2014/main" id="{AC1A4B9F-ED51-D21C-7247-6C4C5B754A3E}"/>
                </a:ext>
              </a:extLst>
            </p:cNvPr>
            <p:cNvSpPr/>
            <p:nvPr/>
          </p:nvSpPr>
          <p:spPr>
            <a:xfrm>
              <a:off x="548640" y="3120829"/>
              <a:ext cx="73152" cy="292608"/>
            </a:xfrm>
            <a:prstGeom prst="rect">
              <a:avLst/>
            </a:prstGeom>
            <a:solidFill>
              <a:srgbClr val="319795"/>
            </a:solidFill>
            <a:ln/>
          </p:spPr>
          <p:txBody>
            <a:bodyPr/>
            <a:lstStyle/>
            <a:p>
              <a:endParaRPr lang="en-US"/>
            </a:p>
          </p:txBody>
        </p:sp>
        <p:sp>
          <p:nvSpPr>
            <p:cNvPr id="12" name="Text 4">
              <a:extLst>
                <a:ext uri="{FF2B5EF4-FFF2-40B4-BE49-F238E27FC236}">
                  <a16:creationId xmlns:a16="http://schemas.microsoft.com/office/drawing/2014/main" id="{7AD1F3FC-24DB-35AB-D505-A01F1B6EC646}"/>
                </a:ext>
              </a:extLst>
            </p:cNvPr>
            <p:cNvSpPr/>
            <p:nvPr/>
          </p:nvSpPr>
          <p:spPr>
            <a:xfrm>
              <a:off x="777240" y="3120829"/>
              <a:ext cx="7772400" cy="320040"/>
            </a:xfrm>
            <a:prstGeom prst="rect">
              <a:avLst/>
            </a:prstGeom>
            <a:noFill/>
            <a:ln/>
          </p:spPr>
          <p:txBody>
            <a:bodyPr wrap="square" lIns="0" tIns="0" rIns="0" bIns="0" rtlCol="0" anchor="ctr"/>
            <a:lstStyle/>
            <a:p>
              <a:pPr marL="0" indent="0">
                <a:buNone/>
              </a:pPr>
              <a:r>
                <a:rPr lang="en-US" sz="1200" b="1" dirty="0">
                  <a:solidFill>
                    <a:srgbClr val="1A365D"/>
                  </a:solidFill>
                  <a:latin typeface="Georgia" panose="02040502050405020303" pitchFamily="18" charset="0"/>
                  <a:ea typeface="Calibri" pitchFamily="34" charset="-122"/>
                  <a:cs typeface="Calibri" pitchFamily="34" charset="-120"/>
                </a:rPr>
                <a:t>UniQGen (Ours)  </a:t>
              </a:r>
              <a:r>
                <a:rPr lang="en-US" sz="1200" dirty="0">
                  <a:solidFill>
                    <a:schemeClr val="accent5"/>
                  </a:solidFill>
                  <a:latin typeface="Georgia" panose="02040502050405020303" pitchFamily="18" charset="0"/>
                </a:rPr>
                <a:t>[Training-free]  </a:t>
              </a:r>
              <a:r>
                <a:rPr lang="en-US" sz="1200" dirty="0">
                  <a:solidFill>
                    <a:srgbClr val="4A5568"/>
                  </a:solidFill>
                  <a:latin typeface="Georgia" panose="02040502050405020303" pitchFamily="18" charset="0"/>
                  <a:ea typeface="Calibri" pitchFamily="34" charset="-122"/>
                  <a:cs typeface="Calibri" pitchFamily="34" charset="-120"/>
                </a:rPr>
                <a:t>LLM-based generator + CaB refinement; cross-language (SPARQL / Cypher);</a:t>
              </a:r>
              <a:endParaRPr lang="en-US" sz="1200" dirty="0">
                <a:latin typeface="Georgia" panose="02040502050405020303" pitchFamily="18" charset="0"/>
              </a:endParaRPr>
            </a:p>
          </p:txBody>
        </p:sp>
        <p:sp>
          <p:nvSpPr>
            <p:cNvPr id="13" name="Shape 5">
              <a:extLst>
                <a:ext uri="{FF2B5EF4-FFF2-40B4-BE49-F238E27FC236}">
                  <a16:creationId xmlns:a16="http://schemas.microsoft.com/office/drawing/2014/main" id="{60B03D8D-3915-0FA7-60D2-847D60649452}"/>
                </a:ext>
              </a:extLst>
            </p:cNvPr>
            <p:cNvSpPr/>
            <p:nvPr/>
          </p:nvSpPr>
          <p:spPr>
            <a:xfrm>
              <a:off x="548640" y="3504877"/>
              <a:ext cx="73152" cy="292608"/>
            </a:xfrm>
            <a:prstGeom prst="rect">
              <a:avLst/>
            </a:prstGeom>
            <a:solidFill>
              <a:srgbClr val="E2E8F0"/>
            </a:solidFill>
            <a:ln/>
          </p:spPr>
          <p:txBody>
            <a:bodyPr/>
            <a:lstStyle/>
            <a:p>
              <a:endParaRPr lang="en-US"/>
            </a:p>
          </p:txBody>
        </p:sp>
        <p:sp>
          <p:nvSpPr>
            <p:cNvPr id="14" name="Text 6">
              <a:extLst>
                <a:ext uri="{FF2B5EF4-FFF2-40B4-BE49-F238E27FC236}">
                  <a16:creationId xmlns:a16="http://schemas.microsoft.com/office/drawing/2014/main" id="{353547A7-0387-C9EA-2B33-FACC72F916E6}"/>
                </a:ext>
              </a:extLst>
            </p:cNvPr>
            <p:cNvSpPr/>
            <p:nvPr/>
          </p:nvSpPr>
          <p:spPr>
            <a:xfrm>
              <a:off x="777240" y="3504877"/>
              <a:ext cx="7772400" cy="320040"/>
            </a:xfrm>
            <a:prstGeom prst="rect">
              <a:avLst/>
            </a:prstGeom>
            <a:noFill/>
            <a:ln/>
          </p:spPr>
          <p:txBody>
            <a:bodyPr wrap="square" lIns="0" tIns="0" rIns="0" bIns="0" rtlCol="0" anchor="ctr"/>
            <a:lstStyle/>
            <a:p>
              <a:pPr marL="0" indent="0">
                <a:buNone/>
              </a:pPr>
              <a:r>
                <a:rPr lang="en-US" sz="1200" b="1" dirty="0">
                  <a:solidFill>
                    <a:srgbClr val="1A365D"/>
                  </a:solidFill>
                  <a:latin typeface="Georgia" panose="02040502050405020303" pitchFamily="18" charset="0"/>
                  <a:ea typeface="Calibri" pitchFamily="34" charset="-122"/>
                  <a:cs typeface="Calibri" pitchFamily="34" charset="-120"/>
                </a:rPr>
                <a:t>Pangu</a:t>
              </a:r>
              <a:r>
                <a:rPr lang="en-US" sz="1200" dirty="0">
                  <a:solidFill>
                    <a:srgbClr val="1A365D"/>
                  </a:solidFill>
                  <a:latin typeface="Georgia" panose="02040502050405020303" pitchFamily="18" charset="0"/>
                  <a:ea typeface="Calibri" pitchFamily="34" charset="-122"/>
                  <a:cs typeface="Calibri" pitchFamily="34" charset="-120"/>
                </a:rPr>
                <a:t>  </a:t>
              </a:r>
              <a:r>
                <a:rPr lang="en-US" sz="1200" dirty="0">
                  <a:solidFill>
                    <a:srgbClr val="C53030"/>
                  </a:solidFill>
                  <a:latin typeface="Georgia" panose="02040502050405020303" pitchFamily="18" charset="0"/>
                </a:rPr>
                <a:t>[Trained]  </a:t>
              </a:r>
              <a:r>
                <a:rPr lang="en-US" sz="1200" dirty="0">
                  <a:solidFill>
                    <a:srgbClr val="4A5568"/>
                  </a:solidFill>
                  <a:latin typeface="Georgia" panose="02040502050405020303" pitchFamily="18" charset="0"/>
                  <a:ea typeface="Calibri" pitchFamily="34" charset="-122"/>
                  <a:cs typeface="Calibri" pitchFamily="34" charset="-120"/>
                </a:rPr>
                <a:t>SOTA hybrid of symbolic search + schema-fine-tuned LM; SPARQL only;</a:t>
              </a:r>
              <a:endParaRPr lang="en-US" sz="1200" dirty="0">
                <a:latin typeface="Georgia" panose="02040502050405020303" pitchFamily="18" charset="0"/>
              </a:endParaRPr>
            </a:p>
          </p:txBody>
        </p:sp>
        <p:sp>
          <p:nvSpPr>
            <p:cNvPr id="15" name="Shape 7">
              <a:extLst>
                <a:ext uri="{FF2B5EF4-FFF2-40B4-BE49-F238E27FC236}">
                  <a16:creationId xmlns:a16="http://schemas.microsoft.com/office/drawing/2014/main" id="{812612C0-6B63-6294-CAFD-9084A890978F}"/>
                </a:ext>
              </a:extLst>
            </p:cNvPr>
            <p:cNvSpPr/>
            <p:nvPr/>
          </p:nvSpPr>
          <p:spPr>
            <a:xfrm>
              <a:off x="548640" y="3888925"/>
              <a:ext cx="73152" cy="292608"/>
            </a:xfrm>
            <a:prstGeom prst="rect">
              <a:avLst/>
            </a:prstGeom>
            <a:solidFill>
              <a:srgbClr val="E2E8F0"/>
            </a:solidFill>
            <a:ln/>
          </p:spPr>
          <p:txBody>
            <a:bodyPr/>
            <a:lstStyle/>
            <a:p>
              <a:endParaRPr lang="en-US"/>
            </a:p>
          </p:txBody>
        </p:sp>
        <p:sp>
          <p:nvSpPr>
            <p:cNvPr id="16" name="Text 8">
              <a:extLst>
                <a:ext uri="{FF2B5EF4-FFF2-40B4-BE49-F238E27FC236}">
                  <a16:creationId xmlns:a16="http://schemas.microsoft.com/office/drawing/2014/main" id="{CD7EE31D-4EED-494C-AAA0-5C12C6B00B20}"/>
                </a:ext>
              </a:extLst>
            </p:cNvPr>
            <p:cNvSpPr/>
            <p:nvPr/>
          </p:nvSpPr>
          <p:spPr>
            <a:xfrm>
              <a:off x="777240" y="3888925"/>
              <a:ext cx="7772400" cy="320040"/>
            </a:xfrm>
            <a:prstGeom prst="rect">
              <a:avLst/>
            </a:prstGeom>
            <a:noFill/>
            <a:ln/>
          </p:spPr>
          <p:txBody>
            <a:bodyPr wrap="square" lIns="0" tIns="0" rIns="0" bIns="0" rtlCol="0" anchor="ctr"/>
            <a:lstStyle/>
            <a:p>
              <a:pPr marL="0" indent="0">
                <a:buNone/>
              </a:pPr>
              <a:r>
                <a:rPr lang="en-US" sz="1200" b="1" dirty="0">
                  <a:solidFill>
                    <a:srgbClr val="1A365D"/>
                  </a:solidFill>
                  <a:latin typeface="Georgia" panose="02040502050405020303" pitchFamily="18" charset="0"/>
                  <a:ea typeface="Calibri" pitchFamily="34" charset="-122"/>
                  <a:cs typeface="Calibri" pitchFamily="34" charset="-120"/>
                </a:rPr>
                <a:t>ArcaneQA</a:t>
              </a:r>
              <a:r>
                <a:rPr lang="en-US" sz="1200" dirty="0">
                  <a:solidFill>
                    <a:srgbClr val="1A365D"/>
                  </a:solidFill>
                  <a:latin typeface="Georgia" panose="02040502050405020303" pitchFamily="18" charset="0"/>
                  <a:ea typeface="Calibri" pitchFamily="34" charset="-122"/>
                  <a:cs typeface="Calibri" pitchFamily="34" charset="-120"/>
                </a:rPr>
                <a:t>  </a:t>
              </a:r>
              <a:r>
                <a:rPr lang="en-US" sz="1200" dirty="0">
                  <a:solidFill>
                    <a:srgbClr val="C53030"/>
                  </a:solidFill>
                  <a:latin typeface="Georgia" panose="02040502050405020303" pitchFamily="18" charset="0"/>
                </a:rPr>
                <a:t>[Trained]  </a:t>
              </a:r>
              <a:r>
                <a:rPr lang="en-US" sz="1200" dirty="0">
                  <a:solidFill>
                    <a:srgbClr val="4A5568"/>
                  </a:solidFill>
                  <a:latin typeface="Georgia" panose="02040502050405020303" pitchFamily="18" charset="0"/>
                  <a:ea typeface="Calibri" pitchFamily="34" charset="-122"/>
                  <a:cs typeface="Calibri" pitchFamily="34" charset="-120"/>
                </a:rPr>
                <a:t>Step-wise SPARQL decoder; re-encodes relevant KG schema at each step; SPARQL only;</a:t>
              </a:r>
              <a:endParaRPr lang="en-US" sz="1200" dirty="0">
                <a:latin typeface="Georgia" panose="02040502050405020303" pitchFamily="18" charset="0"/>
              </a:endParaRPr>
            </a:p>
          </p:txBody>
        </p:sp>
        <p:sp>
          <p:nvSpPr>
            <p:cNvPr id="17" name="Shape 9">
              <a:extLst>
                <a:ext uri="{FF2B5EF4-FFF2-40B4-BE49-F238E27FC236}">
                  <a16:creationId xmlns:a16="http://schemas.microsoft.com/office/drawing/2014/main" id="{99D0EB78-3EA6-3ACD-817C-EF1B65797218}"/>
                </a:ext>
              </a:extLst>
            </p:cNvPr>
            <p:cNvSpPr/>
            <p:nvPr/>
          </p:nvSpPr>
          <p:spPr>
            <a:xfrm>
              <a:off x="548640" y="4272973"/>
              <a:ext cx="73152" cy="292608"/>
            </a:xfrm>
            <a:prstGeom prst="rect">
              <a:avLst/>
            </a:prstGeom>
            <a:solidFill>
              <a:srgbClr val="E2E8F0"/>
            </a:solidFill>
            <a:ln/>
          </p:spPr>
          <p:txBody>
            <a:bodyPr/>
            <a:lstStyle/>
            <a:p>
              <a:endParaRPr lang="en-US"/>
            </a:p>
          </p:txBody>
        </p:sp>
        <p:sp>
          <p:nvSpPr>
            <p:cNvPr id="18" name="Text 10">
              <a:extLst>
                <a:ext uri="{FF2B5EF4-FFF2-40B4-BE49-F238E27FC236}">
                  <a16:creationId xmlns:a16="http://schemas.microsoft.com/office/drawing/2014/main" id="{4C4890FF-DEF7-4FB4-8F89-01D826DB6093}"/>
                </a:ext>
              </a:extLst>
            </p:cNvPr>
            <p:cNvSpPr/>
            <p:nvPr/>
          </p:nvSpPr>
          <p:spPr>
            <a:xfrm>
              <a:off x="777240" y="4272973"/>
              <a:ext cx="7772400" cy="320040"/>
            </a:xfrm>
            <a:prstGeom prst="rect">
              <a:avLst/>
            </a:prstGeom>
            <a:noFill/>
            <a:ln/>
          </p:spPr>
          <p:txBody>
            <a:bodyPr wrap="square" lIns="0" tIns="0" rIns="0" bIns="0" rtlCol="0" anchor="ctr"/>
            <a:lstStyle/>
            <a:p>
              <a:pPr marL="0" indent="0">
                <a:buNone/>
              </a:pPr>
              <a:r>
                <a:rPr lang="en-US" sz="1200" b="1" dirty="0">
                  <a:solidFill>
                    <a:srgbClr val="1A365D"/>
                  </a:solidFill>
                  <a:latin typeface="Georgia" panose="02040502050405020303" pitchFamily="18" charset="0"/>
                  <a:ea typeface="Calibri" pitchFamily="34" charset="-122"/>
                  <a:cs typeface="Calibri" pitchFamily="34" charset="-120"/>
                </a:rPr>
                <a:t>Prompt-Only</a:t>
              </a:r>
              <a:r>
                <a:rPr lang="en-US" sz="1200" dirty="0">
                  <a:solidFill>
                    <a:srgbClr val="1A365D"/>
                  </a:solidFill>
                  <a:latin typeface="Georgia" panose="02040502050405020303" pitchFamily="18" charset="0"/>
                  <a:ea typeface="Calibri" pitchFamily="34" charset="-122"/>
                  <a:cs typeface="Calibri" pitchFamily="34" charset="-120"/>
                </a:rPr>
                <a:t> </a:t>
              </a:r>
              <a:r>
                <a:rPr lang="en-US" sz="1200" dirty="0">
                  <a:solidFill>
                    <a:schemeClr val="accent5"/>
                  </a:solidFill>
                  <a:latin typeface="Georgia" panose="02040502050405020303" pitchFamily="18" charset="0"/>
                </a:rPr>
                <a:t>[Training-free] </a:t>
              </a:r>
              <a:r>
                <a:rPr lang="en-US" sz="1200" dirty="0">
                  <a:solidFill>
                    <a:srgbClr val="4A5568"/>
                  </a:solidFill>
                  <a:latin typeface="Georgia" panose="02040502050405020303" pitchFamily="18" charset="0"/>
                  <a:ea typeface="Calibri" pitchFamily="34" charset="-122"/>
                  <a:cs typeface="Calibri" pitchFamily="34" charset="-120"/>
                </a:rPr>
                <a:t>Same prompt as UniQGen's generator, no </a:t>
              </a:r>
              <a:r>
                <a:rPr lang="en-US" sz="1200" dirty="0" err="1">
                  <a:solidFill>
                    <a:srgbClr val="4A5568"/>
                  </a:solidFill>
                  <a:latin typeface="Georgia" panose="02040502050405020303" pitchFamily="18" charset="0"/>
                  <a:ea typeface="Calibri" pitchFamily="34" charset="-122"/>
                  <a:cs typeface="Calibri" pitchFamily="34" charset="-120"/>
                </a:rPr>
                <a:t>CaB</a:t>
              </a:r>
              <a:r>
                <a:rPr lang="en-US" sz="1200" dirty="0">
                  <a:solidFill>
                    <a:srgbClr val="4A5568"/>
                  </a:solidFill>
                  <a:latin typeface="Georgia" panose="02040502050405020303" pitchFamily="18" charset="0"/>
                  <a:ea typeface="Calibri" pitchFamily="34" charset="-122"/>
                  <a:cs typeface="Calibri" pitchFamily="34" charset="-120"/>
                </a:rPr>
                <a:t> refinement.</a:t>
              </a:r>
              <a:endParaRPr lang="en-US" sz="1200" dirty="0">
                <a:latin typeface="Georgia" panose="02040502050405020303" pitchFamily="18" charset="0"/>
              </a:endParaRPr>
            </a:p>
          </p:txBody>
        </p:sp>
      </p:grpSp>
      <p:sp>
        <p:nvSpPr>
          <p:cNvPr id="19" name="Text 11">
            <a:extLst>
              <a:ext uri="{FF2B5EF4-FFF2-40B4-BE49-F238E27FC236}">
                <a16:creationId xmlns:a16="http://schemas.microsoft.com/office/drawing/2014/main" id="{B1D6F4C2-FFC4-85D7-559D-C8A43CA63FDE}"/>
              </a:ext>
            </a:extLst>
          </p:cNvPr>
          <p:cNvSpPr/>
          <p:nvPr/>
        </p:nvSpPr>
        <p:spPr>
          <a:xfrm>
            <a:off x="7085866" y="1409736"/>
            <a:ext cx="1509943" cy="1101125"/>
          </a:xfrm>
          <a:prstGeom prst="rect">
            <a:avLst/>
          </a:prstGeom>
          <a:noFill/>
          <a:ln/>
        </p:spPr>
        <p:txBody>
          <a:bodyPr wrap="square" lIns="0" tIns="0" rIns="0" bIns="0" rtlCol="0" anchor="ctr"/>
          <a:lstStyle/>
          <a:p>
            <a:pPr marL="0" indent="0" algn="just">
              <a:buNone/>
            </a:pPr>
            <a:r>
              <a:rPr lang="en-US" sz="1200" i="1" dirty="0">
                <a:solidFill>
                  <a:srgbClr val="718096"/>
                </a:solidFill>
                <a:latin typeface="Georgia" panose="02040502050405020303" pitchFamily="18" charset="0"/>
                <a:ea typeface="Calibri" pitchFamily="34" charset="-122"/>
                <a:cs typeface="Calibri" pitchFamily="34" charset="-120"/>
              </a:rPr>
              <a:t>* All methods query the same Neptune-hosted Freebase. Same entity linking for fair comparison.</a:t>
            </a:r>
            <a:endParaRPr lang="en-US" sz="1200" i="1" dirty="0">
              <a:latin typeface="Georgia" panose="02040502050405020303" pitchFamily="18" charset="0"/>
            </a:endParaRPr>
          </a:p>
        </p:txBody>
      </p:sp>
    </p:spTree>
    <p:extLst>
      <p:ext uri="{BB962C8B-B14F-4D97-AF65-F5344CB8AC3E}">
        <p14:creationId xmlns:p14="http://schemas.microsoft.com/office/powerpoint/2010/main" val="205630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1372-1254-EA3E-1D40-C2B7DCECCFD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B0F0452-5BC9-7949-58BD-677885F12791}"/>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9DDF7186-5D49-878A-FEDD-3DDA471B56D5}"/>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3CCF177F-B853-11FB-AF21-7D089B192F48}"/>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90C1A66A-BD38-C7EE-7B08-3609D485D86D}"/>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978CCA01-BB84-065E-DD21-1F1C7B6F7252}"/>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6901D599-61BD-5C3A-3AB3-9393D759DB04}"/>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11</a:t>
            </a:fld>
            <a:endParaRPr lang="en-US" sz="1200" dirty="0">
              <a:solidFill>
                <a:srgbClr val="595959"/>
              </a:solidFill>
              <a:latin typeface="Gelasio"/>
              <a:ea typeface="Gelasio"/>
            </a:endParaRPr>
          </a:p>
        </p:txBody>
      </p:sp>
      <p:sp>
        <p:nvSpPr>
          <p:cNvPr id="2" name="Text 0">
            <a:extLst>
              <a:ext uri="{FF2B5EF4-FFF2-40B4-BE49-F238E27FC236}">
                <a16:creationId xmlns:a16="http://schemas.microsoft.com/office/drawing/2014/main" id="{A1AD105A-DD89-6C7E-E408-2657B50AC068}"/>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800" dirty="0">
                <a:solidFill>
                  <a:srgbClr val="312F2B"/>
                </a:solidFill>
                <a:latin typeface="Georgia" panose="02040502050405020303" pitchFamily="18" charset="0"/>
              </a:rPr>
              <a:t>Effectiveness</a:t>
            </a:r>
          </a:p>
        </p:txBody>
      </p:sp>
      <p:graphicFrame>
        <p:nvGraphicFramePr>
          <p:cNvPr id="3" name="Chart 0">
            <a:extLst>
              <a:ext uri="{FF2B5EF4-FFF2-40B4-BE49-F238E27FC236}">
                <a16:creationId xmlns:a16="http://schemas.microsoft.com/office/drawing/2014/main" id="{61E5A588-DE48-5AA4-C6FA-845CDF13099A}"/>
              </a:ext>
            </a:extLst>
          </p:cNvPr>
          <p:cNvGraphicFramePr/>
          <p:nvPr>
            <p:extLst>
              <p:ext uri="{D42A27DB-BD31-4B8C-83A1-F6EECF244321}">
                <p14:modId xmlns:p14="http://schemas.microsoft.com/office/powerpoint/2010/main" val="3708736860"/>
              </p:ext>
            </p:extLst>
          </p:nvPr>
        </p:nvGraphicFramePr>
        <p:xfrm>
          <a:off x="606829" y="959745"/>
          <a:ext cx="5029200" cy="304489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3">
            <a:extLst>
              <a:ext uri="{FF2B5EF4-FFF2-40B4-BE49-F238E27FC236}">
                <a16:creationId xmlns:a16="http://schemas.microsoft.com/office/drawing/2014/main" id="{71B327C1-E465-A471-030B-D23BBD30C6BF}"/>
              </a:ext>
            </a:extLst>
          </p:cNvPr>
          <p:cNvSpPr/>
          <p:nvPr/>
        </p:nvSpPr>
        <p:spPr>
          <a:xfrm>
            <a:off x="5916712" y="2146062"/>
            <a:ext cx="2742854" cy="319088"/>
          </a:xfrm>
          <a:prstGeom prst="rect">
            <a:avLst/>
          </a:prstGeom>
          <a:noFill/>
          <a:ln/>
        </p:spPr>
        <p:txBody>
          <a:bodyPr wrap="square" lIns="25400" tIns="25400" rIns="25400" bIns="25400" rtlCol="0" anchor="t">
            <a:normAutofit/>
          </a:bodyPr>
          <a:lstStyle/>
          <a:p>
            <a:pPr marL="0" indent="0" algn="l">
              <a:buNone/>
            </a:pPr>
            <a:r>
              <a:rPr lang="en-US" kern="0" spc="396" dirty="0">
                <a:solidFill>
                  <a:srgbClr val="7A7268"/>
                </a:solidFill>
                <a:latin typeface="Georgia" panose="02040502050405020303" pitchFamily="18" charset="0"/>
                <a:ea typeface="Arial" pitchFamily="34" charset="-122"/>
                <a:cs typeface="Arial" pitchFamily="34" charset="-120"/>
              </a:rPr>
              <a:t>F1 GAIN ON GRAPHQ</a:t>
            </a:r>
            <a:endParaRPr lang="en-US" dirty="0">
              <a:latin typeface="Georgia" panose="02040502050405020303" pitchFamily="18" charset="0"/>
            </a:endParaRPr>
          </a:p>
        </p:txBody>
      </p:sp>
      <p:sp>
        <p:nvSpPr>
          <p:cNvPr id="10" name="Text 4">
            <a:extLst>
              <a:ext uri="{FF2B5EF4-FFF2-40B4-BE49-F238E27FC236}">
                <a16:creationId xmlns:a16="http://schemas.microsoft.com/office/drawing/2014/main" id="{49D6ADA5-7465-7A52-FB7A-C0786D0946B9}"/>
              </a:ext>
            </a:extLst>
          </p:cNvPr>
          <p:cNvSpPr/>
          <p:nvPr/>
        </p:nvSpPr>
        <p:spPr>
          <a:xfrm>
            <a:off x="6388458" y="1305976"/>
            <a:ext cx="1649732" cy="742126"/>
          </a:xfrm>
          <a:prstGeom prst="rect">
            <a:avLst/>
          </a:prstGeom>
          <a:noFill/>
          <a:ln/>
        </p:spPr>
        <p:txBody>
          <a:bodyPr wrap="square" lIns="25400" tIns="25400" rIns="25400" bIns="25400" rtlCol="0" anchor="t">
            <a:normAutofit/>
          </a:bodyPr>
          <a:lstStyle/>
          <a:p>
            <a:pPr marL="0" indent="0" algn="l">
              <a:lnSpc>
                <a:spcPct val="100000"/>
              </a:lnSpc>
              <a:buNone/>
            </a:pPr>
            <a:r>
              <a:rPr lang="en-US" sz="4400" kern="0" spc="-480" dirty="0">
                <a:solidFill>
                  <a:srgbClr val="0A5A66"/>
                </a:solidFill>
                <a:latin typeface="Georgia" pitchFamily="34" charset="0"/>
                <a:ea typeface="Georgia" pitchFamily="34" charset="-122"/>
                <a:cs typeface="Georgia" pitchFamily="34" charset="-120"/>
              </a:rPr>
              <a:t>+31.6 </a:t>
            </a:r>
            <a:r>
              <a:rPr lang="en-US" sz="2800" kern="0" spc="-480" dirty="0">
                <a:solidFill>
                  <a:srgbClr val="3B3F45"/>
                </a:solidFill>
                <a:latin typeface="Georgia" pitchFamily="34" charset="0"/>
                <a:ea typeface="Georgia" pitchFamily="34" charset="-122"/>
                <a:cs typeface="Georgia" pitchFamily="34" charset="-120"/>
              </a:rPr>
              <a:t>%</a:t>
            </a:r>
            <a:endParaRPr lang="en-US" sz="2800" dirty="0"/>
          </a:p>
        </p:txBody>
      </p:sp>
      <p:sp>
        <p:nvSpPr>
          <p:cNvPr id="11" name="Text 5">
            <a:extLst>
              <a:ext uri="{FF2B5EF4-FFF2-40B4-BE49-F238E27FC236}">
                <a16:creationId xmlns:a16="http://schemas.microsoft.com/office/drawing/2014/main" id="{1C4F0E7B-2CD5-6DCC-A0EC-F410833486DD}"/>
              </a:ext>
            </a:extLst>
          </p:cNvPr>
          <p:cNvSpPr/>
          <p:nvPr/>
        </p:nvSpPr>
        <p:spPr>
          <a:xfrm>
            <a:off x="5916712" y="964269"/>
            <a:ext cx="2593225" cy="300038"/>
          </a:xfrm>
          <a:prstGeom prst="rect">
            <a:avLst/>
          </a:prstGeom>
          <a:noFill/>
          <a:ln/>
        </p:spPr>
        <p:txBody>
          <a:bodyPr wrap="square" lIns="25400" tIns="25400" rIns="25400" bIns="25400" rtlCol="0" anchor="t">
            <a:normAutofit/>
          </a:bodyPr>
          <a:lstStyle/>
          <a:p>
            <a:pPr marL="0" indent="0" algn="l">
              <a:buNone/>
            </a:pPr>
            <a:r>
              <a:rPr lang="en-US" dirty="0">
                <a:solidFill>
                  <a:srgbClr val="7A7268"/>
                </a:solidFill>
                <a:latin typeface="Georgia" panose="02040502050405020303" pitchFamily="18" charset="0"/>
                <a:ea typeface="Arial" pitchFamily="34" charset="-122"/>
                <a:cs typeface="Arial" pitchFamily="34" charset="-120"/>
              </a:rPr>
              <a:t>vs. Pangu (fine‑tuned SOTA)</a:t>
            </a:r>
            <a:endParaRPr lang="en-US" dirty="0">
              <a:latin typeface="Georgia" panose="02040502050405020303" pitchFamily="18" charset="0"/>
            </a:endParaRPr>
          </a:p>
        </p:txBody>
      </p:sp>
      <p:sp>
        <p:nvSpPr>
          <p:cNvPr id="13" name="Text 7">
            <a:extLst>
              <a:ext uri="{FF2B5EF4-FFF2-40B4-BE49-F238E27FC236}">
                <a16:creationId xmlns:a16="http://schemas.microsoft.com/office/drawing/2014/main" id="{792BF1E4-1578-467C-9D43-AA0D30223118}"/>
              </a:ext>
            </a:extLst>
          </p:cNvPr>
          <p:cNvSpPr/>
          <p:nvPr/>
        </p:nvSpPr>
        <p:spPr>
          <a:xfrm>
            <a:off x="6465352" y="2543397"/>
            <a:ext cx="1645574" cy="709433"/>
          </a:xfrm>
          <a:prstGeom prst="rect">
            <a:avLst/>
          </a:prstGeom>
          <a:noFill/>
          <a:ln/>
        </p:spPr>
        <p:txBody>
          <a:bodyPr wrap="square" lIns="25400" tIns="25400" rIns="25400" bIns="25400" rtlCol="0" anchor="t">
            <a:normAutofit/>
          </a:bodyPr>
          <a:lstStyle/>
          <a:p>
            <a:pPr marL="0" indent="0" algn="l">
              <a:lnSpc>
                <a:spcPct val="95000"/>
              </a:lnSpc>
              <a:buNone/>
            </a:pPr>
            <a:r>
              <a:rPr lang="en-US" sz="4400" kern="0" spc="-360" dirty="0">
                <a:solidFill>
                  <a:srgbClr val="D58A2C"/>
                </a:solidFill>
                <a:latin typeface="Georgia" pitchFamily="34" charset="0"/>
                <a:ea typeface="Georgia" pitchFamily="34" charset="-122"/>
                <a:cs typeface="Georgia" pitchFamily="34" charset="-120"/>
              </a:rPr>
              <a:t>+4.9 </a:t>
            </a:r>
            <a:r>
              <a:rPr lang="en-US" sz="2800" kern="0" spc="-360" dirty="0">
                <a:solidFill>
                  <a:srgbClr val="3B3F45"/>
                </a:solidFill>
                <a:latin typeface="Georgia" pitchFamily="34" charset="0"/>
                <a:ea typeface="Georgia" pitchFamily="34" charset="-122"/>
                <a:cs typeface="Georgia" pitchFamily="34" charset="-120"/>
              </a:rPr>
              <a:t>%</a:t>
            </a:r>
            <a:endParaRPr lang="en-US" sz="2800" dirty="0"/>
          </a:p>
        </p:txBody>
      </p:sp>
      <p:sp>
        <p:nvSpPr>
          <p:cNvPr id="15" name="Text 3">
            <a:extLst>
              <a:ext uri="{FF2B5EF4-FFF2-40B4-BE49-F238E27FC236}">
                <a16:creationId xmlns:a16="http://schemas.microsoft.com/office/drawing/2014/main" id="{4741649D-2ABC-104D-6902-83B1266A9A55}"/>
              </a:ext>
            </a:extLst>
          </p:cNvPr>
          <p:cNvSpPr/>
          <p:nvPr/>
        </p:nvSpPr>
        <p:spPr>
          <a:xfrm>
            <a:off x="5916712" y="3279776"/>
            <a:ext cx="2742854" cy="319088"/>
          </a:xfrm>
          <a:prstGeom prst="rect">
            <a:avLst/>
          </a:prstGeom>
          <a:noFill/>
          <a:ln/>
        </p:spPr>
        <p:txBody>
          <a:bodyPr wrap="square" lIns="25400" tIns="25400" rIns="25400" bIns="25400" rtlCol="0" anchor="t">
            <a:normAutofit/>
          </a:bodyPr>
          <a:lstStyle/>
          <a:p>
            <a:r>
              <a:rPr lang="en-US" kern="0" spc="396" dirty="0">
                <a:solidFill>
                  <a:srgbClr val="7A7268"/>
                </a:solidFill>
                <a:latin typeface="Georgia" panose="02040502050405020303" pitchFamily="18" charset="0"/>
                <a:ea typeface="Arial" pitchFamily="34" charset="-122"/>
                <a:cs typeface="Arial" pitchFamily="34" charset="-120"/>
              </a:rPr>
              <a:t>F1 GAIN ON </a:t>
            </a:r>
            <a:r>
              <a:rPr lang="en-US" spc="396" dirty="0">
                <a:solidFill>
                  <a:srgbClr val="7A7268"/>
                </a:solidFill>
                <a:latin typeface="Georgia" panose="02040502050405020303" pitchFamily="18" charset="0"/>
                <a:cs typeface="Arial" pitchFamily="34" charset="-120"/>
              </a:rPr>
              <a:t>GRAILQ</a:t>
            </a:r>
            <a:endParaRPr lang="en-US" dirty="0">
              <a:latin typeface="Georgia" panose="02040502050405020303" pitchFamily="18" charset="0"/>
            </a:endParaRPr>
          </a:p>
        </p:txBody>
      </p:sp>
      <p:sp>
        <p:nvSpPr>
          <p:cNvPr id="16" name="TextBox 15">
            <a:extLst>
              <a:ext uri="{FF2B5EF4-FFF2-40B4-BE49-F238E27FC236}">
                <a16:creationId xmlns:a16="http://schemas.microsoft.com/office/drawing/2014/main" id="{4E9A79B0-0DE1-165E-409B-3FC7A593E038}"/>
              </a:ext>
            </a:extLst>
          </p:cNvPr>
          <p:cNvSpPr txBox="1"/>
          <p:nvPr/>
        </p:nvSpPr>
        <p:spPr>
          <a:xfrm>
            <a:off x="606829" y="3971298"/>
            <a:ext cx="8276487" cy="754053"/>
          </a:xfrm>
          <a:prstGeom prst="rect">
            <a:avLst/>
          </a:prstGeom>
          <a:noFill/>
        </p:spPr>
        <p:txBody>
          <a:bodyPr wrap="square" rtlCol="0">
            <a:spAutoFit/>
          </a:bodyPr>
          <a:lstStyle/>
          <a:p>
            <a:pPr marL="285750" indent="-285750">
              <a:lnSpc>
                <a:spcPts val="1760"/>
              </a:lnSpc>
              <a:buFont typeface="Arial" panose="020B0604020202020204" pitchFamily="34" charset="0"/>
              <a:buChar char="•"/>
            </a:pPr>
            <a:r>
              <a:rPr lang="en-US" sz="1300" dirty="0">
                <a:solidFill>
                  <a:schemeClr val="bg2"/>
                </a:solidFill>
                <a:latin typeface="Georgia" panose="02040502050405020303" pitchFamily="18" charset="0"/>
              </a:rPr>
              <a:t>Largest gains on </a:t>
            </a:r>
            <a:r>
              <a:rPr lang="en-US" sz="1300" dirty="0" err="1">
                <a:solidFill>
                  <a:schemeClr val="bg2"/>
                </a:solidFill>
                <a:latin typeface="Georgia" panose="02040502050405020303" pitchFamily="18" charset="0"/>
              </a:rPr>
              <a:t>GraphQ</a:t>
            </a:r>
            <a:r>
              <a:rPr lang="en-US" sz="1300" dirty="0">
                <a:solidFill>
                  <a:schemeClr val="bg2"/>
                </a:solidFill>
                <a:latin typeface="Georgia" panose="02040502050405020303" pitchFamily="18" charset="0"/>
              </a:rPr>
              <a:t>, where </a:t>
            </a:r>
            <a:r>
              <a:rPr lang="en-US" sz="1300" dirty="0" err="1">
                <a:solidFill>
                  <a:schemeClr val="bg2"/>
                </a:solidFill>
                <a:latin typeface="Georgia" panose="02040502050405020303" pitchFamily="18" charset="0"/>
              </a:rPr>
              <a:t>train:test</a:t>
            </a:r>
            <a:r>
              <a:rPr lang="en-US" sz="1300" dirty="0">
                <a:solidFill>
                  <a:schemeClr val="bg2"/>
                </a:solidFill>
                <a:latin typeface="Georgia" panose="02040502050405020303" pitchFamily="18" charset="0"/>
              </a:rPr>
              <a:t> ≈ 0.99 — the lowest among the three; </a:t>
            </a:r>
          </a:p>
          <a:p>
            <a:pPr marL="285750" indent="-285750">
              <a:lnSpc>
                <a:spcPts val="1760"/>
              </a:lnSpc>
              <a:buFont typeface="Arial" panose="020B0604020202020204" pitchFamily="34" charset="0"/>
              <a:buChar char="•"/>
            </a:pPr>
            <a:r>
              <a:rPr lang="en-US" sz="1300" dirty="0">
                <a:solidFill>
                  <a:schemeClr val="bg2"/>
                </a:solidFill>
                <a:latin typeface="Georgia" panose="02040502050405020303" pitchFamily="18" charset="0"/>
              </a:rPr>
              <a:t>On </a:t>
            </a:r>
            <a:r>
              <a:rPr lang="en-US" sz="1300" dirty="0" err="1">
                <a:solidFill>
                  <a:schemeClr val="bg2"/>
                </a:solidFill>
                <a:latin typeface="Georgia" panose="02040502050405020303" pitchFamily="18" charset="0"/>
              </a:rPr>
              <a:t>WebQSP</a:t>
            </a:r>
            <a:r>
              <a:rPr lang="en-US" sz="1300" dirty="0">
                <a:solidFill>
                  <a:schemeClr val="bg2"/>
                </a:solidFill>
                <a:latin typeface="Georgia" panose="02040502050405020303" pitchFamily="18" charset="0"/>
              </a:rPr>
              <a:t>, where in-context learning baselines benefit most, </a:t>
            </a:r>
            <a:r>
              <a:rPr lang="en-US" sz="1300" dirty="0" err="1">
                <a:solidFill>
                  <a:schemeClr val="bg2"/>
                </a:solidFill>
                <a:latin typeface="Georgia" panose="02040502050405020303" pitchFamily="18" charset="0"/>
              </a:rPr>
              <a:t>UniQGen</a:t>
            </a:r>
            <a:r>
              <a:rPr lang="en-US" sz="1300" dirty="0">
                <a:solidFill>
                  <a:schemeClr val="bg2"/>
                </a:solidFill>
                <a:latin typeface="Georgia" panose="02040502050405020303" pitchFamily="18" charset="0"/>
              </a:rPr>
              <a:t> remains on par (0.794 vs 0.793).</a:t>
            </a:r>
          </a:p>
          <a:p>
            <a:pPr marL="285750" indent="-285750">
              <a:buFont typeface="Arial" panose="020B0604020202020204" pitchFamily="34" charset="0"/>
              <a:buChar char="•"/>
            </a:pPr>
            <a:r>
              <a:rPr lang="en-US" sz="1300" dirty="0" err="1">
                <a:solidFill>
                  <a:schemeClr val="bg2"/>
                </a:solidFill>
                <a:latin typeface="Georgia" panose="02040502050405020303" pitchFamily="18" charset="0"/>
              </a:rPr>
              <a:t>UniQGen</a:t>
            </a:r>
            <a:r>
              <a:rPr lang="en-US" sz="1300" dirty="0">
                <a:solidFill>
                  <a:schemeClr val="bg2"/>
                </a:solidFill>
                <a:latin typeface="Georgia" panose="02040502050405020303" pitchFamily="18" charset="0"/>
              </a:rPr>
              <a:t> is training-free; Pangu and </a:t>
            </a:r>
            <a:r>
              <a:rPr lang="en-US" sz="1300" dirty="0" err="1">
                <a:solidFill>
                  <a:schemeClr val="bg2"/>
                </a:solidFill>
                <a:latin typeface="Georgia" panose="02040502050405020303" pitchFamily="18" charset="0"/>
              </a:rPr>
              <a:t>ArcaneQA</a:t>
            </a:r>
            <a:r>
              <a:rPr lang="en-US" sz="1300" dirty="0">
                <a:solidFill>
                  <a:schemeClr val="bg2"/>
                </a:solidFill>
                <a:latin typeface="Georgia" panose="02040502050405020303" pitchFamily="18" charset="0"/>
              </a:rPr>
              <a:t> require task-specific fine-tuning.</a:t>
            </a:r>
          </a:p>
        </p:txBody>
      </p:sp>
    </p:spTree>
    <p:extLst>
      <p:ext uri="{BB962C8B-B14F-4D97-AF65-F5344CB8AC3E}">
        <p14:creationId xmlns:p14="http://schemas.microsoft.com/office/powerpoint/2010/main" val="288775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82302-5512-C53F-E00D-55BB355FDFE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FDC300E-B128-82C9-D5CE-EB99CD63FDB3}"/>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614425EB-BD4C-5A27-78FD-84B22508FFE6}"/>
                </a:ext>
              </a:extLst>
            </p:cNvPr>
            <p:cNvPicPr preferRelativeResize="0"/>
            <p:nvPr/>
          </p:nvPicPr>
          <p:blipFill>
            <a:blip r:embed="rId3">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22CA8515-C2D8-6B43-D447-8E2E04C20C7A}"/>
                </a:ext>
              </a:extLst>
            </p:cNvPr>
            <p:cNvPicPr preferRelativeResize="0"/>
            <p:nvPr/>
          </p:nvPicPr>
          <p:blipFill rotWithShape="1">
            <a:blip r:embed="rId4">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280238EA-43B6-CD2D-72EE-E2A906D467E3}"/>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BFBFAE4B-FAC6-31C0-A96C-CFA7C64DA69B}"/>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1000">
                <a:solidFill>
                  <a:srgbClr val="64748B"/>
                </a:solidFill>
                <a:latin typeface="Aptos" pitchFamily="34" charset="0"/>
              </a:rPr>
              <a:t>UniQGen · ICDE 2026</a:t>
            </a:r>
          </a:p>
        </p:txBody>
      </p:sp>
      <p:sp>
        <p:nvSpPr>
          <p:cNvPr id="200" name="PageNumber">
            <a:extLst>
              <a:ext uri="{FF2B5EF4-FFF2-40B4-BE49-F238E27FC236}">
                <a16:creationId xmlns:a16="http://schemas.microsoft.com/office/drawing/2014/main" id="{06E9FF38-A9AB-2FC2-D81A-F3753A19E675}"/>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12</a:t>
            </a:fld>
            <a:endParaRPr lang="en-US" sz="1200">
              <a:solidFill>
                <a:srgbClr val="595959"/>
              </a:solidFill>
              <a:latin typeface="Gelasio"/>
              <a:ea typeface="Gelasio"/>
            </a:endParaRPr>
          </a:p>
        </p:txBody>
      </p:sp>
      <p:sp>
        <p:nvSpPr>
          <p:cNvPr id="2" name="Text 0">
            <a:extLst>
              <a:ext uri="{FF2B5EF4-FFF2-40B4-BE49-F238E27FC236}">
                <a16:creationId xmlns:a16="http://schemas.microsoft.com/office/drawing/2014/main" id="{CB821C3D-4296-B698-BAF7-1439BFF59B8C}"/>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800">
                <a:solidFill>
                  <a:srgbClr val="312F2B"/>
                </a:solidFill>
                <a:latin typeface="Georgia" panose="02040502050405020303" pitchFamily="18" charset="0"/>
              </a:rPr>
              <a:t>In-depth Analysis</a:t>
            </a:r>
          </a:p>
        </p:txBody>
      </p:sp>
      <p:pic>
        <p:nvPicPr>
          <p:cNvPr id="10" name="Graphic 9">
            <a:extLst>
              <a:ext uri="{FF2B5EF4-FFF2-40B4-BE49-F238E27FC236}">
                <a16:creationId xmlns:a16="http://schemas.microsoft.com/office/drawing/2014/main" id="{45D4F630-2C6A-4966-B2CF-5C634566C6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401042" y="659224"/>
            <a:ext cx="3284783" cy="2329404"/>
          </a:xfrm>
          <a:prstGeom prst="rect">
            <a:avLst/>
          </a:prstGeom>
        </p:spPr>
      </p:pic>
      <p:sp>
        <p:nvSpPr>
          <p:cNvPr id="11" name="Text 2">
            <a:extLst>
              <a:ext uri="{FF2B5EF4-FFF2-40B4-BE49-F238E27FC236}">
                <a16:creationId xmlns:a16="http://schemas.microsoft.com/office/drawing/2014/main" id="{846E07CC-E039-7882-7A97-4097C6BF2369}"/>
              </a:ext>
            </a:extLst>
          </p:cNvPr>
          <p:cNvSpPr/>
          <p:nvPr/>
        </p:nvSpPr>
        <p:spPr>
          <a:xfrm>
            <a:off x="501496" y="3182585"/>
            <a:ext cx="8283275" cy="235607"/>
          </a:xfrm>
          <a:prstGeom prst="rect">
            <a:avLst/>
          </a:prstGeom>
          <a:noFill/>
          <a:ln/>
        </p:spPr>
        <p:txBody>
          <a:bodyPr wrap="square" lIns="508" tIns="508" rIns="508" bIns="508" rtlCol="0" anchor="t">
            <a:noAutofit/>
          </a:bodyPr>
          <a:lstStyle/>
          <a:p>
            <a:r>
              <a:rPr lang="en-US" sz="1200" b="1" dirty="0">
                <a:solidFill>
                  <a:schemeClr val="tx1">
                    <a:lumMod val="85000"/>
                    <a:lumOff val="15000"/>
                  </a:schemeClr>
                </a:solidFill>
                <a:latin typeface="Georgia"/>
              </a:rPr>
              <a:t>Runtime validation absorbs oracle noise:</a:t>
            </a:r>
            <a:r>
              <a:rPr lang="en-US" sz="1200" dirty="0">
                <a:solidFill>
                  <a:schemeClr val="bg2"/>
                </a:solidFill>
                <a:latin typeface="Georgia"/>
              </a:rPr>
              <a:t> oracle agrees with ground-truth ~80% of the time, yet F1 drops only 3.9%.</a:t>
            </a:r>
          </a:p>
        </p:txBody>
      </p:sp>
      <p:grpSp>
        <p:nvGrpSpPr>
          <p:cNvPr id="29" name="Group 28">
            <a:extLst>
              <a:ext uri="{FF2B5EF4-FFF2-40B4-BE49-F238E27FC236}">
                <a16:creationId xmlns:a16="http://schemas.microsoft.com/office/drawing/2014/main" id="{17FB530A-D9B9-B0C8-AC02-4BF1320CC517}"/>
              </a:ext>
            </a:extLst>
          </p:cNvPr>
          <p:cNvGrpSpPr/>
          <p:nvPr/>
        </p:nvGrpSpPr>
        <p:grpSpPr>
          <a:xfrm>
            <a:off x="581889" y="3517143"/>
            <a:ext cx="4428833" cy="841278"/>
            <a:chOff x="550208" y="3659929"/>
            <a:chExt cx="4428833" cy="841278"/>
          </a:xfrm>
        </p:grpSpPr>
        <p:sp>
          <p:nvSpPr>
            <p:cNvPr id="12" name="Text 3">
              <a:extLst>
                <a:ext uri="{FF2B5EF4-FFF2-40B4-BE49-F238E27FC236}">
                  <a16:creationId xmlns:a16="http://schemas.microsoft.com/office/drawing/2014/main" id="{AE09A647-9551-B333-EC8B-32214935F119}"/>
                </a:ext>
              </a:extLst>
            </p:cNvPr>
            <p:cNvSpPr/>
            <p:nvPr/>
          </p:nvSpPr>
          <p:spPr>
            <a:xfrm>
              <a:off x="550208" y="3661836"/>
              <a:ext cx="1928846" cy="280281"/>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000" b="1" dirty="0">
                  <a:solidFill>
                    <a:srgbClr val="FFFFFF"/>
                  </a:solidFill>
                  <a:latin typeface="Aptos" pitchFamily="34" charset="0"/>
                  <a:ea typeface="Aptos" pitchFamily="34" charset="-122"/>
                  <a:cs typeface="Aptos" pitchFamily="34" charset="-120"/>
                </a:rPr>
                <a:t>Reference Set</a:t>
              </a:r>
              <a:endParaRPr lang="en-US" sz="1000" dirty="0"/>
            </a:p>
          </p:txBody>
        </p:sp>
        <p:sp>
          <p:nvSpPr>
            <p:cNvPr id="13" name="Text 4">
              <a:extLst>
                <a:ext uri="{FF2B5EF4-FFF2-40B4-BE49-F238E27FC236}">
                  <a16:creationId xmlns:a16="http://schemas.microsoft.com/office/drawing/2014/main" id="{E5083897-5736-63A2-9B91-03E8EC4D4CD5}"/>
                </a:ext>
              </a:extLst>
            </p:cNvPr>
            <p:cNvSpPr/>
            <p:nvPr/>
          </p:nvSpPr>
          <p:spPr>
            <a:xfrm>
              <a:off x="2479054" y="3661836"/>
              <a:ext cx="627978" cy="280281"/>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000" b="1">
                  <a:solidFill>
                    <a:srgbClr val="FFFFFF"/>
                  </a:solidFill>
                  <a:latin typeface="Aptos" pitchFamily="34" charset="0"/>
                  <a:ea typeface="Aptos" pitchFamily="34" charset="-122"/>
                  <a:cs typeface="Aptos" pitchFamily="34" charset="-120"/>
                </a:rPr>
                <a:t>P</a:t>
              </a:r>
              <a:endParaRPr lang="en-US" sz="1000"/>
            </a:p>
          </p:txBody>
        </p:sp>
        <p:sp>
          <p:nvSpPr>
            <p:cNvPr id="14" name="Text 5">
              <a:extLst>
                <a:ext uri="{FF2B5EF4-FFF2-40B4-BE49-F238E27FC236}">
                  <a16:creationId xmlns:a16="http://schemas.microsoft.com/office/drawing/2014/main" id="{92F26684-764B-9500-AEB2-0D777E142777}"/>
                </a:ext>
              </a:extLst>
            </p:cNvPr>
            <p:cNvSpPr/>
            <p:nvPr/>
          </p:nvSpPr>
          <p:spPr>
            <a:xfrm>
              <a:off x="3107032" y="3661836"/>
              <a:ext cx="627978" cy="280281"/>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000" b="1">
                  <a:solidFill>
                    <a:srgbClr val="FFFFFF"/>
                  </a:solidFill>
                  <a:latin typeface="Aptos" pitchFamily="34" charset="0"/>
                  <a:ea typeface="Aptos" pitchFamily="34" charset="-122"/>
                  <a:cs typeface="Aptos" pitchFamily="34" charset="-120"/>
                </a:rPr>
                <a:t>R</a:t>
              </a:r>
              <a:endParaRPr lang="en-US" sz="1000"/>
            </a:p>
          </p:txBody>
        </p:sp>
        <p:sp>
          <p:nvSpPr>
            <p:cNvPr id="15" name="Text 6">
              <a:extLst>
                <a:ext uri="{FF2B5EF4-FFF2-40B4-BE49-F238E27FC236}">
                  <a16:creationId xmlns:a16="http://schemas.microsoft.com/office/drawing/2014/main" id="{0B232C83-0EB3-964E-B1DF-DDAD59392ED3}"/>
                </a:ext>
              </a:extLst>
            </p:cNvPr>
            <p:cNvSpPr/>
            <p:nvPr/>
          </p:nvSpPr>
          <p:spPr>
            <a:xfrm>
              <a:off x="3735010" y="3660067"/>
              <a:ext cx="627978" cy="277884"/>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000" b="1">
                  <a:solidFill>
                    <a:srgbClr val="FFFFFF"/>
                  </a:solidFill>
                  <a:latin typeface="Aptos" pitchFamily="34" charset="0"/>
                  <a:ea typeface="Aptos" pitchFamily="34" charset="-122"/>
                  <a:cs typeface="Aptos" pitchFamily="34" charset="-120"/>
                </a:rPr>
                <a:t>F1</a:t>
              </a:r>
              <a:endParaRPr lang="en-US" sz="1000"/>
            </a:p>
          </p:txBody>
        </p:sp>
        <p:sp>
          <p:nvSpPr>
            <p:cNvPr id="16" name="Text 7">
              <a:extLst>
                <a:ext uri="{FF2B5EF4-FFF2-40B4-BE49-F238E27FC236}">
                  <a16:creationId xmlns:a16="http://schemas.microsoft.com/office/drawing/2014/main" id="{0D939F4C-4110-C8B9-9A30-59BB80FBA2BE}"/>
                </a:ext>
              </a:extLst>
            </p:cNvPr>
            <p:cNvSpPr/>
            <p:nvPr/>
          </p:nvSpPr>
          <p:spPr>
            <a:xfrm>
              <a:off x="4362988" y="3659929"/>
              <a:ext cx="616053" cy="277884"/>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000" b="1" dirty="0">
                  <a:solidFill>
                    <a:srgbClr val="FFFFFF"/>
                  </a:solidFill>
                  <a:latin typeface="Aptos" pitchFamily="34" charset="0"/>
                  <a:ea typeface="Aptos" pitchFamily="34" charset="-122"/>
                  <a:cs typeface="Aptos" pitchFamily="34" charset="-120"/>
                </a:rPr>
                <a:t>EM</a:t>
              </a:r>
              <a:endParaRPr lang="en-US" sz="1000" dirty="0"/>
            </a:p>
          </p:txBody>
        </p:sp>
        <p:sp>
          <p:nvSpPr>
            <p:cNvPr id="17" name="Text 8">
              <a:extLst>
                <a:ext uri="{FF2B5EF4-FFF2-40B4-BE49-F238E27FC236}">
                  <a16:creationId xmlns:a16="http://schemas.microsoft.com/office/drawing/2014/main" id="{5D44E2C6-0353-A202-7EA9-5F3E89FE9B13}"/>
                </a:ext>
              </a:extLst>
            </p:cNvPr>
            <p:cNvSpPr/>
            <p:nvPr/>
          </p:nvSpPr>
          <p:spPr>
            <a:xfrm>
              <a:off x="550208" y="3942117"/>
              <a:ext cx="1928846" cy="280281"/>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rPr>
                <a:t>LLM oracle</a:t>
              </a:r>
            </a:p>
          </p:txBody>
        </p:sp>
        <p:sp>
          <p:nvSpPr>
            <p:cNvPr id="18" name="Text 9">
              <a:extLst>
                <a:ext uri="{FF2B5EF4-FFF2-40B4-BE49-F238E27FC236}">
                  <a16:creationId xmlns:a16="http://schemas.microsoft.com/office/drawing/2014/main" id="{9CEE4A96-0CEE-2274-B525-86777C9996D7}"/>
                </a:ext>
              </a:extLst>
            </p:cNvPr>
            <p:cNvSpPr/>
            <p:nvPr/>
          </p:nvSpPr>
          <p:spPr>
            <a:xfrm>
              <a:off x="2479054" y="3941743"/>
              <a:ext cx="627978" cy="280656"/>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ea typeface="Aptos" pitchFamily="34" charset="-122"/>
                  <a:cs typeface="Aptos" pitchFamily="34" charset="-120"/>
                </a:rPr>
                <a:t>0.813</a:t>
              </a:r>
              <a:endParaRPr lang="en-US" sz="1000"/>
            </a:p>
          </p:txBody>
        </p:sp>
        <p:sp>
          <p:nvSpPr>
            <p:cNvPr id="19" name="Text 10">
              <a:extLst>
                <a:ext uri="{FF2B5EF4-FFF2-40B4-BE49-F238E27FC236}">
                  <a16:creationId xmlns:a16="http://schemas.microsoft.com/office/drawing/2014/main" id="{F357EEDC-F5E9-C194-338D-5D92F880EE3E}"/>
                </a:ext>
              </a:extLst>
            </p:cNvPr>
            <p:cNvSpPr/>
            <p:nvPr/>
          </p:nvSpPr>
          <p:spPr>
            <a:xfrm>
              <a:off x="3107032" y="3941744"/>
              <a:ext cx="627978" cy="280654"/>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ea typeface="Aptos" pitchFamily="34" charset="-122"/>
                  <a:cs typeface="Aptos" pitchFamily="34" charset="-120"/>
                </a:rPr>
                <a:t>0.857</a:t>
              </a:r>
              <a:endParaRPr lang="en-US" sz="1000"/>
            </a:p>
          </p:txBody>
        </p:sp>
        <p:sp>
          <p:nvSpPr>
            <p:cNvPr id="20" name="Text 11">
              <a:extLst>
                <a:ext uri="{FF2B5EF4-FFF2-40B4-BE49-F238E27FC236}">
                  <a16:creationId xmlns:a16="http://schemas.microsoft.com/office/drawing/2014/main" id="{B99FD268-ADE0-64D5-85A1-6698D19ABD50}"/>
                </a:ext>
              </a:extLst>
            </p:cNvPr>
            <p:cNvSpPr/>
            <p:nvPr/>
          </p:nvSpPr>
          <p:spPr>
            <a:xfrm>
              <a:off x="3735010" y="3940569"/>
              <a:ext cx="627978" cy="280653"/>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ea typeface="Aptos" pitchFamily="34" charset="-122"/>
                  <a:cs typeface="Aptos" pitchFamily="34" charset="-120"/>
                </a:rPr>
                <a:t>0.804</a:t>
              </a:r>
              <a:endParaRPr lang="en-US" sz="1000"/>
            </a:p>
          </p:txBody>
        </p:sp>
        <p:sp>
          <p:nvSpPr>
            <p:cNvPr id="21" name="Text 12">
              <a:extLst>
                <a:ext uri="{FF2B5EF4-FFF2-40B4-BE49-F238E27FC236}">
                  <a16:creationId xmlns:a16="http://schemas.microsoft.com/office/drawing/2014/main" id="{071DCD01-A5E1-1151-0A21-CE78379DAB6F}"/>
                </a:ext>
              </a:extLst>
            </p:cNvPr>
            <p:cNvSpPr/>
            <p:nvPr/>
          </p:nvSpPr>
          <p:spPr>
            <a:xfrm>
              <a:off x="4362988" y="3941105"/>
              <a:ext cx="616053" cy="279825"/>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000" dirty="0">
                  <a:solidFill>
                    <a:srgbClr val="1E293B"/>
                  </a:solidFill>
                  <a:latin typeface="Aptos" pitchFamily="34" charset="0"/>
                  <a:ea typeface="Aptos" pitchFamily="34" charset="-122"/>
                  <a:cs typeface="Aptos" pitchFamily="34" charset="-120"/>
                </a:rPr>
                <a:t>0.740</a:t>
              </a:r>
              <a:endParaRPr lang="en-US" sz="1000" dirty="0"/>
            </a:p>
          </p:txBody>
        </p:sp>
        <p:sp>
          <p:nvSpPr>
            <p:cNvPr id="22" name="Text 13">
              <a:extLst>
                <a:ext uri="{FF2B5EF4-FFF2-40B4-BE49-F238E27FC236}">
                  <a16:creationId xmlns:a16="http://schemas.microsoft.com/office/drawing/2014/main" id="{84C76E65-A65C-721F-60F6-91A78AD8F5AE}"/>
                </a:ext>
              </a:extLst>
            </p:cNvPr>
            <p:cNvSpPr/>
            <p:nvPr/>
          </p:nvSpPr>
          <p:spPr>
            <a:xfrm>
              <a:off x="554780" y="4222399"/>
              <a:ext cx="1924274" cy="278590"/>
            </a:xfrm>
            <a:prstGeom prst="rect">
              <a:avLst/>
            </a:prstGeom>
            <a:solidFill>
              <a:srgbClr val="F1F5F9"/>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rPr>
                <a:t>Ground-truth</a:t>
              </a:r>
            </a:p>
          </p:txBody>
        </p:sp>
        <p:sp>
          <p:nvSpPr>
            <p:cNvPr id="23" name="Text 14">
              <a:extLst>
                <a:ext uri="{FF2B5EF4-FFF2-40B4-BE49-F238E27FC236}">
                  <a16:creationId xmlns:a16="http://schemas.microsoft.com/office/drawing/2014/main" id="{1677B811-123D-FF8C-FFF2-B87820DA9664}"/>
                </a:ext>
              </a:extLst>
            </p:cNvPr>
            <p:cNvSpPr/>
            <p:nvPr/>
          </p:nvSpPr>
          <p:spPr>
            <a:xfrm>
              <a:off x="2479054" y="4226212"/>
              <a:ext cx="627978" cy="273695"/>
            </a:xfrm>
            <a:prstGeom prst="rect">
              <a:avLst/>
            </a:prstGeom>
            <a:solidFill>
              <a:srgbClr val="F1F5F9"/>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ea typeface="Aptos" pitchFamily="34" charset="-122"/>
                  <a:cs typeface="Aptos" pitchFamily="34" charset="-120"/>
                </a:rPr>
                <a:t>0.833</a:t>
              </a:r>
              <a:endParaRPr lang="en-US" sz="1000"/>
            </a:p>
          </p:txBody>
        </p:sp>
        <p:sp>
          <p:nvSpPr>
            <p:cNvPr id="24" name="Text 15">
              <a:extLst>
                <a:ext uri="{FF2B5EF4-FFF2-40B4-BE49-F238E27FC236}">
                  <a16:creationId xmlns:a16="http://schemas.microsoft.com/office/drawing/2014/main" id="{1FCCD192-096B-A955-AE10-7A08A6A8CE99}"/>
                </a:ext>
              </a:extLst>
            </p:cNvPr>
            <p:cNvSpPr/>
            <p:nvPr/>
          </p:nvSpPr>
          <p:spPr>
            <a:xfrm>
              <a:off x="3111007" y="4220167"/>
              <a:ext cx="624003" cy="280281"/>
            </a:xfrm>
            <a:prstGeom prst="rect">
              <a:avLst/>
            </a:prstGeom>
            <a:solidFill>
              <a:srgbClr val="F1F5F9"/>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ea typeface="Aptos" pitchFamily="34" charset="-122"/>
                  <a:cs typeface="Aptos" pitchFamily="34" charset="-120"/>
                </a:rPr>
                <a:t>0.898</a:t>
              </a:r>
              <a:endParaRPr lang="en-US" sz="1000"/>
            </a:p>
          </p:txBody>
        </p:sp>
        <p:sp>
          <p:nvSpPr>
            <p:cNvPr id="25" name="Text 16">
              <a:extLst>
                <a:ext uri="{FF2B5EF4-FFF2-40B4-BE49-F238E27FC236}">
                  <a16:creationId xmlns:a16="http://schemas.microsoft.com/office/drawing/2014/main" id="{8FDEAD74-AA34-6551-1E96-9FE738EB77F5}"/>
                </a:ext>
              </a:extLst>
            </p:cNvPr>
            <p:cNvSpPr/>
            <p:nvPr/>
          </p:nvSpPr>
          <p:spPr>
            <a:xfrm>
              <a:off x="3731035" y="4221300"/>
              <a:ext cx="631953" cy="279907"/>
            </a:xfrm>
            <a:prstGeom prst="rect">
              <a:avLst/>
            </a:prstGeom>
            <a:solidFill>
              <a:srgbClr val="F1F5F9"/>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ea typeface="Aptos" pitchFamily="34" charset="-122"/>
                  <a:cs typeface="Aptos" pitchFamily="34" charset="-120"/>
                </a:rPr>
                <a:t>0.835</a:t>
              </a:r>
              <a:endParaRPr lang="en-US" sz="1000"/>
            </a:p>
          </p:txBody>
        </p:sp>
        <p:sp>
          <p:nvSpPr>
            <p:cNvPr id="26" name="Text 17">
              <a:extLst>
                <a:ext uri="{FF2B5EF4-FFF2-40B4-BE49-F238E27FC236}">
                  <a16:creationId xmlns:a16="http://schemas.microsoft.com/office/drawing/2014/main" id="{066F614B-7120-D9C8-8D8D-83D5782267A6}"/>
                </a:ext>
              </a:extLst>
            </p:cNvPr>
            <p:cNvSpPr/>
            <p:nvPr/>
          </p:nvSpPr>
          <p:spPr>
            <a:xfrm>
              <a:off x="4362988" y="4222054"/>
              <a:ext cx="616053" cy="277884"/>
            </a:xfrm>
            <a:prstGeom prst="rect">
              <a:avLst/>
            </a:prstGeom>
            <a:solidFill>
              <a:srgbClr val="F1F5F9"/>
            </a:solidFill>
            <a:ln w="5080">
              <a:solidFill>
                <a:srgbClr val="E2E8F0"/>
              </a:solidFill>
            </a:ln>
          </p:spPr>
          <p:txBody>
            <a:bodyPr wrap="square" lIns="635" tIns="635" rIns="635" bIns="635" rtlCol="0" anchor="ctr">
              <a:normAutofit/>
            </a:bodyPr>
            <a:lstStyle/>
            <a:p>
              <a:pPr marL="0" indent="0" algn="ctr">
                <a:buNone/>
              </a:pPr>
              <a:r>
                <a:rPr lang="en-US" sz="1000">
                  <a:solidFill>
                    <a:srgbClr val="1E293B"/>
                  </a:solidFill>
                  <a:latin typeface="Aptos" pitchFamily="34" charset="0"/>
                  <a:ea typeface="Aptos" pitchFamily="34" charset="-122"/>
                  <a:cs typeface="Aptos" pitchFamily="34" charset="-120"/>
                </a:rPr>
                <a:t>0.800</a:t>
              </a:r>
              <a:endParaRPr lang="en-US" sz="1000"/>
            </a:p>
          </p:txBody>
        </p:sp>
      </p:grpSp>
      <p:grpSp>
        <p:nvGrpSpPr>
          <p:cNvPr id="9" name="Group 8">
            <a:extLst>
              <a:ext uri="{FF2B5EF4-FFF2-40B4-BE49-F238E27FC236}">
                <a16:creationId xmlns:a16="http://schemas.microsoft.com/office/drawing/2014/main" id="{7AEC17DE-D574-63C1-E959-8F8E0ADECD38}"/>
              </a:ext>
            </a:extLst>
          </p:cNvPr>
          <p:cNvGrpSpPr/>
          <p:nvPr/>
        </p:nvGrpSpPr>
        <p:grpSpPr>
          <a:xfrm>
            <a:off x="5865184" y="3457940"/>
            <a:ext cx="2366317" cy="1054086"/>
            <a:chOff x="5488535" y="3407671"/>
            <a:chExt cx="2366317" cy="1054086"/>
          </a:xfrm>
        </p:grpSpPr>
        <p:sp>
          <p:nvSpPr>
            <p:cNvPr id="27" name="Text 18">
              <a:extLst>
                <a:ext uri="{FF2B5EF4-FFF2-40B4-BE49-F238E27FC236}">
                  <a16:creationId xmlns:a16="http://schemas.microsoft.com/office/drawing/2014/main" id="{8E3CDD96-203A-87C4-B42A-BE0FE443EFF7}"/>
                </a:ext>
              </a:extLst>
            </p:cNvPr>
            <p:cNvSpPr/>
            <p:nvPr/>
          </p:nvSpPr>
          <p:spPr>
            <a:xfrm>
              <a:off x="6177909" y="3407671"/>
              <a:ext cx="977749" cy="698212"/>
            </a:xfrm>
            <a:prstGeom prst="rect">
              <a:avLst/>
            </a:prstGeom>
            <a:noFill/>
            <a:ln/>
          </p:spPr>
          <p:txBody>
            <a:bodyPr wrap="square" lIns="0" tIns="0" rIns="0" bIns="0" rtlCol="0" anchor="ctr"/>
            <a:lstStyle/>
            <a:p>
              <a:r>
                <a:rPr lang="en-US" sz="4400" spc="-480" dirty="0">
                  <a:solidFill>
                    <a:srgbClr val="0A5A66"/>
                  </a:solidFill>
                  <a:latin typeface="Georgia" pitchFamily="34" charset="0"/>
                </a:rPr>
                <a:t>3.9</a:t>
              </a:r>
              <a:r>
                <a:rPr lang="zh-CN" altLang="en-US" sz="4400" spc="-480" dirty="0">
                  <a:solidFill>
                    <a:srgbClr val="0A5A66"/>
                  </a:solidFill>
                  <a:latin typeface="Georgia" pitchFamily="34" charset="0"/>
                </a:rPr>
                <a:t> </a:t>
              </a:r>
              <a:r>
                <a:rPr lang="en-US" sz="2800" spc="-480" dirty="0">
                  <a:solidFill>
                    <a:schemeClr val="bg2"/>
                  </a:solidFill>
                  <a:latin typeface="Georgia" pitchFamily="34" charset="0"/>
                </a:rPr>
                <a:t>%</a:t>
              </a:r>
            </a:p>
          </p:txBody>
        </p:sp>
        <p:sp>
          <p:nvSpPr>
            <p:cNvPr id="28" name="Text 19">
              <a:extLst>
                <a:ext uri="{FF2B5EF4-FFF2-40B4-BE49-F238E27FC236}">
                  <a16:creationId xmlns:a16="http://schemas.microsoft.com/office/drawing/2014/main" id="{BB051FE9-E5B3-E945-A6E0-6F948A703E29}"/>
                </a:ext>
              </a:extLst>
            </p:cNvPr>
            <p:cNvSpPr/>
            <p:nvPr/>
          </p:nvSpPr>
          <p:spPr>
            <a:xfrm>
              <a:off x="5488535" y="4258622"/>
              <a:ext cx="2366317" cy="203135"/>
            </a:xfrm>
            <a:prstGeom prst="rect">
              <a:avLst/>
            </a:prstGeom>
            <a:noFill/>
            <a:ln/>
          </p:spPr>
          <p:txBody>
            <a:bodyPr wrap="square" lIns="254" tIns="254" rIns="254" bIns="254" rtlCol="0" anchor="t">
              <a:noAutofit/>
            </a:bodyPr>
            <a:lstStyle/>
            <a:p>
              <a:pPr marL="0" indent="0" algn="ctr">
                <a:buNone/>
              </a:pPr>
              <a:r>
                <a:rPr lang="en-US" dirty="0">
                  <a:solidFill>
                    <a:srgbClr val="1E293B"/>
                  </a:solidFill>
                  <a:latin typeface="Aptos" pitchFamily="34" charset="0"/>
                </a:rPr>
                <a:t>F1 loss vs. ground-truth oracle</a:t>
              </a:r>
            </a:p>
          </p:txBody>
        </p:sp>
      </p:grpSp>
      <p:cxnSp>
        <p:nvCxnSpPr>
          <p:cNvPr id="31" name="Straight Connector 30">
            <a:extLst>
              <a:ext uri="{FF2B5EF4-FFF2-40B4-BE49-F238E27FC236}">
                <a16:creationId xmlns:a16="http://schemas.microsoft.com/office/drawing/2014/main" id="{E2A126D6-965B-BEAF-FF65-67D24CD223BA}"/>
              </a:ext>
            </a:extLst>
          </p:cNvPr>
          <p:cNvCxnSpPr/>
          <p:nvPr/>
        </p:nvCxnSpPr>
        <p:spPr>
          <a:xfrm>
            <a:off x="501496" y="3092098"/>
            <a:ext cx="8184329"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6842CD6-C537-EBC1-5B52-B6D51FF1FDA9}"/>
              </a:ext>
            </a:extLst>
          </p:cNvPr>
          <p:cNvSpPr txBox="1"/>
          <p:nvPr/>
        </p:nvSpPr>
        <p:spPr>
          <a:xfrm>
            <a:off x="501496" y="1063168"/>
            <a:ext cx="4360590" cy="1720727"/>
          </a:xfrm>
          <a:prstGeom prst="rect">
            <a:avLst/>
          </a:prstGeom>
          <a:noFill/>
        </p:spPr>
        <p:txBody>
          <a:bodyPr wrap="square" lIns="91440" tIns="45720" rIns="91440" bIns="45720" rtlCol="0" anchor="t">
            <a:spAutoFit/>
          </a:bodyPr>
          <a:lstStyle/>
          <a:p>
            <a:pPr algn="just">
              <a:lnSpc>
                <a:spcPct val="150000"/>
              </a:lnSpc>
            </a:pPr>
            <a:r>
              <a:rPr lang="en-US" sz="1200" b="1" dirty="0">
                <a:solidFill>
                  <a:schemeClr val="bg2"/>
                </a:solidFill>
                <a:latin typeface="Georgia"/>
              </a:rPr>
              <a:t>• </a:t>
            </a:r>
            <a:r>
              <a:rPr lang="en-US" sz="1200" b="1" dirty="0">
                <a:solidFill>
                  <a:schemeClr val="tx1">
                    <a:lumMod val="85000"/>
                    <a:lumOff val="15000"/>
                  </a:schemeClr>
                </a:solidFill>
                <a:latin typeface="Georgia"/>
              </a:rPr>
              <a:t>Robust on multi-hop:</a:t>
            </a:r>
            <a:r>
              <a:rPr lang="en-US" sz="1200" dirty="0">
                <a:solidFill>
                  <a:schemeClr val="tx1">
                    <a:lumMod val="85000"/>
                    <a:lumOff val="15000"/>
                  </a:schemeClr>
                </a:solidFill>
                <a:latin typeface="Georgia"/>
              </a:rPr>
              <a:t> </a:t>
            </a:r>
            <a:r>
              <a:rPr lang="en-US" sz="1200" dirty="0">
                <a:solidFill>
                  <a:schemeClr val="bg2"/>
                </a:solidFill>
                <a:latin typeface="Georgia"/>
              </a:rPr>
              <a:t>all methods degrade as hop count grows, but </a:t>
            </a:r>
            <a:r>
              <a:rPr lang="en-US" sz="1200" dirty="0" err="1">
                <a:solidFill>
                  <a:schemeClr val="bg2"/>
                </a:solidFill>
                <a:latin typeface="Georgia"/>
              </a:rPr>
              <a:t>UniQGen</a:t>
            </a:r>
            <a:r>
              <a:rPr lang="en-US" sz="1200" dirty="0">
                <a:solidFill>
                  <a:schemeClr val="bg2"/>
                </a:solidFill>
                <a:latin typeface="Georgia"/>
              </a:rPr>
              <a:t> degrades the slowest on </a:t>
            </a:r>
            <a:r>
              <a:rPr lang="en-US" sz="1200" dirty="0" err="1">
                <a:solidFill>
                  <a:schemeClr val="bg2"/>
                </a:solidFill>
                <a:latin typeface="Georgia"/>
              </a:rPr>
              <a:t>GraphQ</a:t>
            </a:r>
            <a:r>
              <a:rPr lang="en-US" sz="1200" dirty="0">
                <a:solidFill>
                  <a:schemeClr val="bg2"/>
                </a:solidFill>
                <a:latin typeface="Georgia"/>
              </a:rPr>
              <a:t>.</a:t>
            </a:r>
          </a:p>
          <a:p>
            <a:pPr algn="just">
              <a:lnSpc>
                <a:spcPct val="150000"/>
              </a:lnSpc>
            </a:pPr>
            <a:r>
              <a:rPr lang="en-US" sz="1200" b="1" dirty="0">
                <a:solidFill>
                  <a:schemeClr val="bg2"/>
                </a:solidFill>
                <a:latin typeface="Georgia"/>
              </a:rPr>
              <a:t>• </a:t>
            </a:r>
            <a:r>
              <a:rPr lang="en-US" sz="1200" b="1" dirty="0">
                <a:solidFill>
                  <a:schemeClr val="tx1">
                    <a:lumMod val="85000"/>
                    <a:lumOff val="15000"/>
                  </a:schemeClr>
                </a:solidFill>
                <a:latin typeface="Georgia"/>
              </a:rPr>
              <a:t>Bimodal F1:</a:t>
            </a:r>
            <a:r>
              <a:rPr lang="en-US" sz="1200" dirty="0">
                <a:solidFill>
                  <a:schemeClr val="tx1">
                    <a:lumMod val="85000"/>
                    <a:lumOff val="15000"/>
                  </a:schemeClr>
                </a:solidFill>
                <a:latin typeface="Georgia"/>
              </a:rPr>
              <a:t> </a:t>
            </a:r>
            <a:r>
              <a:rPr lang="en-US" sz="1200" dirty="0">
                <a:solidFill>
                  <a:schemeClr val="bg2"/>
                </a:solidFill>
                <a:latin typeface="Georgia"/>
              </a:rPr>
              <a:t>failures are concentrated — </a:t>
            </a:r>
            <a:r>
              <a:rPr lang="en-US" sz="1200" dirty="0" err="1">
                <a:solidFill>
                  <a:schemeClr val="bg2"/>
                </a:solidFill>
                <a:latin typeface="Georgia"/>
              </a:rPr>
              <a:t>UniQGen</a:t>
            </a:r>
            <a:r>
              <a:rPr lang="en-US" sz="1200" dirty="0">
                <a:solidFill>
                  <a:schemeClr val="bg2"/>
                </a:solidFill>
                <a:latin typeface="Georgia"/>
              </a:rPr>
              <a:t> either nails the plan or misses one critical constraint.</a:t>
            </a:r>
          </a:p>
          <a:p>
            <a:pPr algn="just">
              <a:lnSpc>
                <a:spcPct val="150000"/>
              </a:lnSpc>
            </a:pPr>
            <a:r>
              <a:rPr lang="en-US" sz="1200" b="1" dirty="0">
                <a:solidFill>
                  <a:schemeClr val="bg2"/>
                </a:solidFill>
                <a:latin typeface="Georgia"/>
              </a:rPr>
              <a:t>• </a:t>
            </a:r>
            <a:r>
              <a:rPr lang="en-US" sz="1200" b="1" dirty="0">
                <a:solidFill>
                  <a:schemeClr val="tx1">
                    <a:lumMod val="85000"/>
                    <a:lumOff val="15000"/>
                  </a:schemeClr>
                </a:solidFill>
                <a:latin typeface="Georgia"/>
              </a:rPr>
              <a:t>Universal favors recall, Minimal favors precision</a:t>
            </a:r>
            <a:r>
              <a:rPr lang="en-US" altLang="zh-CN" sz="1200" b="1" dirty="0">
                <a:solidFill>
                  <a:schemeClr val="tx1">
                    <a:lumMod val="85000"/>
                    <a:lumOff val="15000"/>
                  </a:schemeClr>
                </a:solidFill>
                <a:latin typeface="Georgia"/>
              </a:rPr>
              <a:t>:</a:t>
            </a:r>
            <a:r>
              <a:rPr lang="en-US" sz="1200" dirty="0">
                <a:solidFill>
                  <a:schemeClr val="bg2"/>
                </a:solidFill>
                <a:latin typeface="Georgia"/>
              </a:rPr>
              <a:t> neither always wins, so picking the better one per query helps.</a:t>
            </a:r>
          </a:p>
        </p:txBody>
      </p:sp>
      <p:sp>
        <p:nvSpPr>
          <p:cNvPr id="3" name="OracleAblationCaption">
            <a:extLst>
              <a:ext uri="{FF2B5EF4-FFF2-40B4-BE49-F238E27FC236}">
                <a16:creationId xmlns:a16="http://schemas.microsoft.com/office/drawing/2014/main" id="{C5EADACD-70C2-1E4E-8148-9CDBA1E0F60F}"/>
              </a:ext>
            </a:extLst>
          </p:cNvPr>
          <p:cNvSpPr txBox="1"/>
          <p:nvPr/>
        </p:nvSpPr>
        <p:spPr>
          <a:xfrm>
            <a:off x="912499" y="4439913"/>
            <a:ext cx="3554912" cy="246221"/>
          </a:xfrm>
          <a:prstGeom prst="rect">
            <a:avLst/>
          </a:prstGeom>
          <a:noFill/>
        </p:spPr>
        <p:txBody>
          <a:bodyPr vertOverflow="overflow" vert="horz" wrap="square" rtlCol="0" anchor="t">
            <a:spAutoFit/>
          </a:bodyPr>
          <a:lstStyle/>
          <a:p>
            <a:pPr algn="l"/>
            <a:r>
              <a:rPr lang="en-US" sz="1000" i="1" dirty="0">
                <a:solidFill>
                  <a:srgbClr val="64748B"/>
                </a:solidFill>
                <a:latin typeface="Aptos"/>
              </a:rPr>
              <a:t>Oracle ablation (</a:t>
            </a:r>
            <a:r>
              <a:rPr lang="en-US" sz="1000" i="1" dirty="0" err="1">
                <a:solidFill>
                  <a:srgbClr val="64748B"/>
                </a:solidFill>
                <a:latin typeface="Aptos"/>
              </a:rPr>
              <a:t>GraphQ</a:t>
            </a:r>
            <a:r>
              <a:rPr lang="en-US" sz="1000" i="1" dirty="0">
                <a:solidFill>
                  <a:srgbClr val="64748B"/>
                </a:solidFill>
                <a:latin typeface="Aptos"/>
              </a:rPr>
              <a:t>): swap LLM oracle for ground-truth.</a:t>
            </a:r>
          </a:p>
        </p:txBody>
      </p:sp>
    </p:spTree>
    <p:extLst>
      <p:ext uri="{BB962C8B-B14F-4D97-AF65-F5344CB8AC3E}">
        <p14:creationId xmlns:p14="http://schemas.microsoft.com/office/powerpoint/2010/main" val="194843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7D843-C94D-3A50-99DB-35A19D42236E}"/>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0EAE4C3-CB69-3B01-E898-BBCEB2FEDF5E}"/>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BF2A86C1-208E-0ED2-3186-D8130D54FFF7}"/>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D36B1830-B8FC-4F70-F1DF-A6194D578B3B}"/>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CD7D78CD-F216-4D75-844E-51BA6D209118}"/>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F298A112-9AE5-E7E7-D8DC-CF193CAFA9A9}"/>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0E169144-2CCF-380A-8C38-15997A8088C3}"/>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13</a:t>
            </a:fld>
            <a:endParaRPr lang="en-US" sz="1200" dirty="0">
              <a:solidFill>
                <a:srgbClr val="595959"/>
              </a:solidFill>
              <a:latin typeface="Gelasio"/>
              <a:ea typeface="Gelasio"/>
            </a:endParaRPr>
          </a:p>
        </p:txBody>
      </p:sp>
      <p:sp>
        <p:nvSpPr>
          <p:cNvPr id="2" name="Text 0">
            <a:extLst>
              <a:ext uri="{FF2B5EF4-FFF2-40B4-BE49-F238E27FC236}">
                <a16:creationId xmlns:a16="http://schemas.microsoft.com/office/drawing/2014/main" id="{ADBCF01F-7433-03F0-6555-57626DF892CB}"/>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800" dirty="0">
                <a:solidFill>
                  <a:srgbClr val="312F2B"/>
                </a:solidFill>
                <a:latin typeface="Georgia" panose="02040502050405020303" pitchFamily="18" charset="0"/>
              </a:rPr>
              <a:t>Efficiency &amp; Scalability</a:t>
            </a:r>
          </a:p>
        </p:txBody>
      </p:sp>
      <p:pic>
        <p:nvPicPr>
          <p:cNvPr id="9" name="Graphic 8">
            <a:extLst>
              <a:ext uri="{FF2B5EF4-FFF2-40B4-BE49-F238E27FC236}">
                <a16:creationId xmlns:a16="http://schemas.microsoft.com/office/drawing/2014/main" id="{CA58128F-1B51-B643-7615-FBC9AABA79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10977" y="2708065"/>
            <a:ext cx="6704926" cy="1842012"/>
          </a:xfrm>
          <a:prstGeom prst="rect">
            <a:avLst/>
          </a:prstGeom>
        </p:spPr>
      </p:pic>
      <p:sp>
        <p:nvSpPr>
          <p:cNvPr id="11" name="Text 2">
            <a:extLst>
              <a:ext uri="{FF2B5EF4-FFF2-40B4-BE49-F238E27FC236}">
                <a16:creationId xmlns:a16="http://schemas.microsoft.com/office/drawing/2014/main" id="{5A9818FA-470E-2363-C07B-772B80E58B7D}"/>
              </a:ext>
            </a:extLst>
          </p:cNvPr>
          <p:cNvSpPr/>
          <p:nvPr/>
        </p:nvSpPr>
        <p:spPr>
          <a:xfrm>
            <a:off x="2011680" y="964875"/>
            <a:ext cx="2651760" cy="594360"/>
          </a:xfrm>
          <a:prstGeom prst="rect">
            <a:avLst/>
          </a:prstGeom>
          <a:noFill/>
          <a:ln/>
        </p:spPr>
        <p:txBody>
          <a:bodyPr wrap="square" lIns="0" tIns="0" rIns="0" bIns="0" rtlCol="0" anchor="ctr"/>
          <a:lstStyle/>
          <a:p>
            <a:pPr marL="0" indent="0" algn="ctr">
              <a:buNone/>
            </a:pPr>
            <a:r>
              <a:rPr lang="en-US" sz="3600" b="1" dirty="0">
                <a:solidFill>
                  <a:srgbClr val="B45309"/>
                </a:solidFill>
                <a:latin typeface="Georgia" pitchFamily="34" charset="0"/>
                <a:ea typeface="Georgia" pitchFamily="34" charset="-122"/>
                <a:cs typeface="Georgia" pitchFamily="34" charset="-120"/>
              </a:rPr>
              <a:t>~40s</a:t>
            </a:r>
            <a:endParaRPr lang="en-US" sz="3600" dirty="0">
              <a:solidFill>
                <a:srgbClr val="B45309"/>
              </a:solidFill>
            </a:endParaRPr>
          </a:p>
        </p:txBody>
      </p:sp>
      <p:sp>
        <p:nvSpPr>
          <p:cNvPr id="12" name="Text 3">
            <a:extLst>
              <a:ext uri="{FF2B5EF4-FFF2-40B4-BE49-F238E27FC236}">
                <a16:creationId xmlns:a16="http://schemas.microsoft.com/office/drawing/2014/main" id="{A3688DE3-0A02-17ED-B75F-025CA88368F2}"/>
              </a:ext>
            </a:extLst>
          </p:cNvPr>
          <p:cNvSpPr/>
          <p:nvPr/>
        </p:nvSpPr>
        <p:spPr>
          <a:xfrm>
            <a:off x="2110740" y="1583257"/>
            <a:ext cx="2651760" cy="502920"/>
          </a:xfrm>
          <a:prstGeom prst="rect">
            <a:avLst/>
          </a:prstGeom>
          <a:noFill/>
          <a:ln/>
        </p:spPr>
        <p:txBody>
          <a:bodyPr wrap="square" lIns="0" tIns="0" rIns="0" bIns="0" rtlCol="0" anchor="ctr"/>
          <a:lstStyle/>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Avg. query</a:t>
            </a:r>
            <a:endParaRPr lang="en-US" sz="1300" dirty="0">
              <a:solidFill>
                <a:schemeClr val="bg2"/>
              </a:solidFill>
              <a:latin typeface="Georgia" panose="02040502050405020303" pitchFamily="18" charset="0"/>
            </a:endParaRPr>
          </a:p>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generation time</a:t>
            </a:r>
            <a:endParaRPr lang="en-US" sz="1300" dirty="0">
              <a:solidFill>
                <a:schemeClr val="bg2"/>
              </a:solidFill>
              <a:latin typeface="Georgia" panose="02040502050405020303" pitchFamily="18" charset="0"/>
            </a:endParaRPr>
          </a:p>
        </p:txBody>
      </p:sp>
      <p:sp>
        <p:nvSpPr>
          <p:cNvPr id="13" name="Text 4">
            <a:extLst>
              <a:ext uri="{FF2B5EF4-FFF2-40B4-BE49-F238E27FC236}">
                <a16:creationId xmlns:a16="http://schemas.microsoft.com/office/drawing/2014/main" id="{30DF2C3E-4601-EF03-0E56-753B87FF93C3}"/>
              </a:ext>
            </a:extLst>
          </p:cNvPr>
          <p:cNvSpPr/>
          <p:nvPr/>
        </p:nvSpPr>
        <p:spPr>
          <a:xfrm>
            <a:off x="2110740" y="2087521"/>
            <a:ext cx="2651760" cy="274320"/>
          </a:xfrm>
          <a:prstGeom prst="rect">
            <a:avLst/>
          </a:prstGeom>
          <a:noFill/>
          <a:ln/>
        </p:spPr>
        <p:txBody>
          <a:bodyPr wrap="square" lIns="0" tIns="0" rIns="0" bIns="0" rtlCol="0" anchor="ctr"/>
          <a:lstStyle/>
          <a:p>
            <a:pPr marL="0" indent="0" algn="ctr">
              <a:buNone/>
            </a:pPr>
            <a:r>
              <a:rPr lang="en-US" sz="1100" i="1" dirty="0">
                <a:solidFill>
                  <a:schemeClr val="bg2"/>
                </a:solidFill>
                <a:latin typeface="Georgia" panose="02040502050405020303" pitchFamily="18" charset="0"/>
                <a:ea typeface="Calibri" pitchFamily="34" charset="-122"/>
                <a:cs typeface="Calibri" pitchFamily="34" charset="-120"/>
              </a:rPr>
              <a:t>Including CaB loop</a:t>
            </a:r>
            <a:endParaRPr lang="en-US" sz="1100" i="1" dirty="0">
              <a:solidFill>
                <a:schemeClr val="bg2"/>
              </a:solidFill>
              <a:latin typeface="Georgia" panose="02040502050405020303" pitchFamily="18" charset="0"/>
            </a:endParaRPr>
          </a:p>
        </p:txBody>
      </p:sp>
      <p:sp>
        <p:nvSpPr>
          <p:cNvPr id="15" name="Text 6">
            <a:extLst>
              <a:ext uri="{FF2B5EF4-FFF2-40B4-BE49-F238E27FC236}">
                <a16:creationId xmlns:a16="http://schemas.microsoft.com/office/drawing/2014/main" id="{F97FDFE2-20BD-C4C7-E083-085736C0A4F8}"/>
              </a:ext>
            </a:extLst>
          </p:cNvPr>
          <p:cNvSpPr/>
          <p:nvPr/>
        </p:nvSpPr>
        <p:spPr>
          <a:xfrm>
            <a:off x="4251960" y="970761"/>
            <a:ext cx="2651760" cy="594360"/>
          </a:xfrm>
          <a:prstGeom prst="rect">
            <a:avLst/>
          </a:prstGeom>
          <a:noFill/>
          <a:ln/>
        </p:spPr>
        <p:txBody>
          <a:bodyPr wrap="square" lIns="0" tIns="0" rIns="0" bIns="0" rtlCol="0" anchor="ctr"/>
          <a:lstStyle/>
          <a:p>
            <a:pPr marL="0" indent="0" algn="ctr">
              <a:buNone/>
            </a:pPr>
            <a:r>
              <a:rPr lang="en-US" sz="3600" b="1" dirty="0">
                <a:solidFill>
                  <a:schemeClr val="accent1"/>
                </a:solidFill>
                <a:latin typeface="Georgia" pitchFamily="34" charset="0"/>
                <a:ea typeface="Georgia" pitchFamily="34" charset="-122"/>
                <a:cs typeface="Georgia" pitchFamily="34" charset="-120"/>
              </a:rPr>
              <a:t>0.25s</a:t>
            </a:r>
            <a:endParaRPr lang="en-US" sz="3600" dirty="0">
              <a:solidFill>
                <a:schemeClr val="accent1"/>
              </a:solidFill>
            </a:endParaRPr>
          </a:p>
        </p:txBody>
      </p:sp>
      <p:sp>
        <p:nvSpPr>
          <p:cNvPr id="16" name="Text 7">
            <a:extLst>
              <a:ext uri="{FF2B5EF4-FFF2-40B4-BE49-F238E27FC236}">
                <a16:creationId xmlns:a16="http://schemas.microsoft.com/office/drawing/2014/main" id="{2DD756B5-75B9-CA93-5CD7-427E5CC61A48}"/>
              </a:ext>
            </a:extLst>
          </p:cNvPr>
          <p:cNvSpPr/>
          <p:nvPr/>
        </p:nvSpPr>
        <p:spPr>
          <a:xfrm>
            <a:off x="4251960" y="1583257"/>
            <a:ext cx="2651760" cy="502920"/>
          </a:xfrm>
          <a:prstGeom prst="rect">
            <a:avLst/>
          </a:prstGeom>
          <a:noFill/>
          <a:ln/>
        </p:spPr>
        <p:txBody>
          <a:bodyPr wrap="square" lIns="0" tIns="0" rIns="0" bIns="0" rtlCol="0" anchor="ctr"/>
          <a:lstStyle/>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P50 KG execution</a:t>
            </a:r>
            <a:endParaRPr lang="en-US" sz="1300" dirty="0">
              <a:solidFill>
                <a:schemeClr val="bg2"/>
              </a:solidFill>
              <a:latin typeface="Georgia" panose="02040502050405020303" pitchFamily="18" charset="0"/>
            </a:endParaRPr>
          </a:p>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latency (Minimal)</a:t>
            </a:r>
            <a:endParaRPr lang="en-US" sz="1300" dirty="0">
              <a:solidFill>
                <a:schemeClr val="bg2"/>
              </a:solidFill>
              <a:latin typeface="Georgia" panose="02040502050405020303" pitchFamily="18" charset="0"/>
            </a:endParaRPr>
          </a:p>
        </p:txBody>
      </p:sp>
      <p:sp>
        <p:nvSpPr>
          <p:cNvPr id="17" name="Text 8">
            <a:extLst>
              <a:ext uri="{FF2B5EF4-FFF2-40B4-BE49-F238E27FC236}">
                <a16:creationId xmlns:a16="http://schemas.microsoft.com/office/drawing/2014/main" id="{3D301BEA-FE00-98BF-AD97-52B9BBEB744B}"/>
              </a:ext>
            </a:extLst>
          </p:cNvPr>
          <p:cNvSpPr/>
          <p:nvPr/>
        </p:nvSpPr>
        <p:spPr>
          <a:xfrm>
            <a:off x="4251960" y="2086177"/>
            <a:ext cx="2651760" cy="274320"/>
          </a:xfrm>
          <a:prstGeom prst="rect">
            <a:avLst/>
          </a:prstGeom>
          <a:noFill/>
          <a:ln/>
        </p:spPr>
        <p:txBody>
          <a:bodyPr wrap="square" lIns="0" tIns="0" rIns="0" bIns="0" rtlCol="0" anchor="ctr"/>
          <a:lstStyle/>
          <a:p>
            <a:pPr marL="0" indent="0" algn="ctr">
              <a:buNone/>
            </a:pPr>
            <a:r>
              <a:rPr lang="en-US" sz="1100" i="1" dirty="0">
                <a:solidFill>
                  <a:schemeClr val="bg2"/>
                </a:solidFill>
                <a:latin typeface="Georgia" panose="02040502050405020303" pitchFamily="18" charset="0"/>
                <a:ea typeface="Calibri" pitchFamily="34" charset="-122"/>
                <a:cs typeface="Calibri" pitchFamily="34" charset="-120"/>
              </a:rPr>
              <a:t>P95: 0.28s</a:t>
            </a:r>
            <a:endParaRPr lang="en-US" sz="1100" i="1" dirty="0">
              <a:solidFill>
                <a:schemeClr val="bg2"/>
              </a:solidFill>
              <a:latin typeface="Georgia" panose="02040502050405020303" pitchFamily="18" charset="0"/>
            </a:endParaRPr>
          </a:p>
        </p:txBody>
      </p:sp>
      <p:sp>
        <p:nvSpPr>
          <p:cNvPr id="19" name="Text 10">
            <a:extLst>
              <a:ext uri="{FF2B5EF4-FFF2-40B4-BE49-F238E27FC236}">
                <a16:creationId xmlns:a16="http://schemas.microsoft.com/office/drawing/2014/main" id="{6D05B058-3A63-3B99-771B-21D679CC12F3}"/>
              </a:ext>
            </a:extLst>
          </p:cNvPr>
          <p:cNvSpPr/>
          <p:nvPr/>
        </p:nvSpPr>
        <p:spPr>
          <a:xfrm>
            <a:off x="6492240" y="970761"/>
            <a:ext cx="2651760" cy="594360"/>
          </a:xfrm>
          <a:prstGeom prst="rect">
            <a:avLst/>
          </a:prstGeom>
          <a:noFill/>
          <a:ln/>
        </p:spPr>
        <p:txBody>
          <a:bodyPr wrap="square" lIns="0" tIns="0" rIns="0" bIns="0" rtlCol="0" anchor="ctr"/>
          <a:lstStyle/>
          <a:p>
            <a:pPr marL="0" indent="0" algn="ctr">
              <a:buNone/>
            </a:pPr>
            <a:r>
              <a:rPr lang="en-US" sz="3600" b="1" dirty="0">
                <a:solidFill>
                  <a:schemeClr val="accent4">
                    <a:lumMod val="75000"/>
                  </a:schemeClr>
                </a:solidFill>
                <a:latin typeface="Georgia" pitchFamily="34" charset="0"/>
                <a:ea typeface="Georgia" pitchFamily="34" charset="-122"/>
                <a:cs typeface="Georgia" pitchFamily="34" charset="-120"/>
              </a:rPr>
              <a:t>1500+</a:t>
            </a:r>
            <a:endParaRPr lang="en-US" sz="3600" dirty="0">
              <a:solidFill>
                <a:schemeClr val="accent4">
                  <a:lumMod val="75000"/>
                </a:schemeClr>
              </a:solidFill>
            </a:endParaRPr>
          </a:p>
        </p:txBody>
      </p:sp>
      <p:sp>
        <p:nvSpPr>
          <p:cNvPr id="20" name="Text 11">
            <a:extLst>
              <a:ext uri="{FF2B5EF4-FFF2-40B4-BE49-F238E27FC236}">
                <a16:creationId xmlns:a16="http://schemas.microsoft.com/office/drawing/2014/main" id="{E53AFAB0-C39F-9E2F-CA14-BFF5DB1667AD}"/>
              </a:ext>
            </a:extLst>
          </p:cNvPr>
          <p:cNvSpPr/>
          <p:nvPr/>
        </p:nvSpPr>
        <p:spPr>
          <a:xfrm>
            <a:off x="6484600" y="1589143"/>
            <a:ext cx="2651760" cy="502920"/>
          </a:xfrm>
          <a:prstGeom prst="rect">
            <a:avLst/>
          </a:prstGeom>
          <a:noFill/>
          <a:ln/>
        </p:spPr>
        <p:txBody>
          <a:bodyPr wrap="square" lIns="0" tIns="0" rIns="0" bIns="0" rtlCol="0" anchor="ctr"/>
          <a:lstStyle/>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Concurrent requests</a:t>
            </a:r>
            <a:endParaRPr lang="en-US" sz="1300" dirty="0">
              <a:solidFill>
                <a:schemeClr val="bg2"/>
              </a:solidFill>
              <a:latin typeface="Georgia" panose="02040502050405020303" pitchFamily="18" charset="0"/>
            </a:endParaRPr>
          </a:p>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with stable latency</a:t>
            </a:r>
            <a:endParaRPr lang="en-US" sz="1300" dirty="0">
              <a:solidFill>
                <a:schemeClr val="bg2"/>
              </a:solidFill>
              <a:latin typeface="Georgia" panose="02040502050405020303" pitchFamily="18" charset="0"/>
            </a:endParaRPr>
          </a:p>
        </p:txBody>
      </p:sp>
      <p:sp>
        <p:nvSpPr>
          <p:cNvPr id="21" name="Text 12">
            <a:extLst>
              <a:ext uri="{FF2B5EF4-FFF2-40B4-BE49-F238E27FC236}">
                <a16:creationId xmlns:a16="http://schemas.microsoft.com/office/drawing/2014/main" id="{33409160-F4D2-EA3A-F5AB-5ECB33230673}"/>
              </a:ext>
            </a:extLst>
          </p:cNvPr>
          <p:cNvSpPr/>
          <p:nvPr/>
        </p:nvSpPr>
        <p:spPr>
          <a:xfrm>
            <a:off x="6492240" y="2079956"/>
            <a:ext cx="2651760" cy="274320"/>
          </a:xfrm>
          <a:prstGeom prst="rect">
            <a:avLst/>
          </a:prstGeom>
          <a:noFill/>
          <a:ln/>
        </p:spPr>
        <p:txBody>
          <a:bodyPr wrap="square" lIns="0" tIns="0" rIns="0" bIns="0" rtlCol="0" anchor="ctr"/>
          <a:lstStyle/>
          <a:p>
            <a:pPr marL="0" indent="0" algn="ctr">
              <a:buNone/>
            </a:pPr>
            <a:r>
              <a:rPr lang="en-US" sz="1100" i="1" dirty="0">
                <a:solidFill>
                  <a:schemeClr val="bg2"/>
                </a:solidFill>
                <a:latin typeface="Georgia" panose="02040502050405020303" pitchFamily="18" charset="0"/>
                <a:ea typeface="Calibri" pitchFamily="34" charset="-122"/>
                <a:cs typeface="Calibri" pitchFamily="34" charset="-120"/>
              </a:rPr>
              <a:t>No degradation observed</a:t>
            </a:r>
            <a:endParaRPr lang="en-US" sz="1100" i="1" dirty="0">
              <a:solidFill>
                <a:schemeClr val="bg2"/>
              </a:solidFill>
              <a:latin typeface="Georgia" panose="02040502050405020303" pitchFamily="18" charset="0"/>
            </a:endParaRPr>
          </a:p>
        </p:txBody>
      </p:sp>
      <p:sp>
        <p:nvSpPr>
          <p:cNvPr id="22" name="Text 2">
            <a:extLst>
              <a:ext uri="{FF2B5EF4-FFF2-40B4-BE49-F238E27FC236}">
                <a16:creationId xmlns:a16="http://schemas.microsoft.com/office/drawing/2014/main" id="{3B03EC4E-3FB7-51AD-7B8C-918A61D105B2}"/>
              </a:ext>
            </a:extLst>
          </p:cNvPr>
          <p:cNvSpPr/>
          <p:nvPr/>
        </p:nvSpPr>
        <p:spPr>
          <a:xfrm>
            <a:off x="-45720" y="970761"/>
            <a:ext cx="2651760" cy="594360"/>
          </a:xfrm>
          <a:prstGeom prst="rect">
            <a:avLst/>
          </a:prstGeom>
          <a:noFill/>
          <a:ln/>
        </p:spPr>
        <p:txBody>
          <a:bodyPr wrap="square" lIns="0" tIns="0" rIns="0" bIns="0" rtlCol="0" anchor="ctr"/>
          <a:lstStyle/>
          <a:p>
            <a:pPr marL="0" indent="0" algn="ctr">
              <a:buNone/>
            </a:pPr>
            <a:r>
              <a:rPr lang="en-US" sz="3600" b="1" dirty="0">
                <a:solidFill>
                  <a:srgbClr val="2E8B57"/>
                </a:solidFill>
                <a:latin typeface="Georgia" pitchFamily="34" charset="0"/>
                <a:ea typeface="Georgia" pitchFamily="34" charset="-122"/>
                <a:cs typeface="Georgia" pitchFamily="34" charset="-120"/>
              </a:rPr>
              <a:t>Zero</a:t>
            </a:r>
            <a:endParaRPr lang="en-US" sz="3600" dirty="0">
              <a:solidFill>
                <a:srgbClr val="2E8B57"/>
              </a:solidFill>
            </a:endParaRPr>
          </a:p>
        </p:txBody>
      </p:sp>
      <p:sp>
        <p:nvSpPr>
          <p:cNvPr id="23" name="Text 3">
            <a:extLst>
              <a:ext uri="{FF2B5EF4-FFF2-40B4-BE49-F238E27FC236}">
                <a16:creationId xmlns:a16="http://schemas.microsoft.com/office/drawing/2014/main" id="{DB5BC946-7150-C74C-1B85-8A15609CEF65}"/>
              </a:ext>
            </a:extLst>
          </p:cNvPr>
          <p:cNvSpPr/>
          <p:nvPr/>
        </p:nvSpPr>
        <p:spPr>
          <a:xfrm>
            <a:off x="492669" y="1506071"/>
            <a:ext cx="1493520" cy="946835"/>
          </a:xfrm>
          <a:prstGeom prst="rect">
            <a:avLst/>
          </a:prstGeom>
          <a:noFill/>
          <a:ln/>
        </p:spPr>
        <p:txBody>
          <a:bodyPr wrap="square" lIns="0" tIns="0" rIns="0" bIns="0" rtlCol="0" anchor="ctr"/>
          <a:lstStyle/>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task-specific training</a:t>
            </a:r>
          </a:p>
          <a:p>
            <a:pPr marL="0" indent="0" algn="ctr">
              <a:buNone/>
            </a:pPr>
            <a:r>
              <a:rPr lang="en-US" sz="1300" dirty="0">
                <a:solidFill>
                  <a:schemeClr val="bg2"/>
                </a:solidFill>
                <a:latin typeface="Georgia" panose="02040502050405020303" pitchFamily="18" charset="0"/>
                <a:ea typeface="Calibri" pitchFamily="34" charset="-122"/>
                <a:cs typeface="Calibri" pitchFamily="34" charset="-120"/>
              </a:rPr>
              <a:t>for new benchmarks</a:t>
            </a:r>
          </a:p>
        </p:txBody>
      </p:sp>
    </p:spTree>
    <p:extLst>
      <p:ext uri="{BB962C8B-B14F-4D97-AF65-F5344CB8AC3E}">
        <p14:creationId xmlns:p14="http://schemas.microsoft.com/office/powerpoint/2010/main" val="390117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1D529-4FFB-EBD7-4563-0F3532A30DD0}"/>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8BFEEB9-7DAB-D4A1-56E6-5E1937FD8000}"/>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C4DAC2AD-FF6B-C5DE-C66D-64B5F337EC83}"/>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4123A962-356A-808B-D812-A0C1742E6E1F}"/>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0F358CAC-6A2E-CF5C-EA1C-9CDDA5B530DC}"/>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625C5065-EB95-08DF-21A8-9E1DD45958DE}"/>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8990C28B-81EB-A665-7DB2-F07A41423B33}"/>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14</a:t>
            </a:fld>
            <a:endParaRPr lang="en-US" sz="1200" dirty="0">
              <a:solidFill>
                <a:srgbClr val="595959"/>
              </a:solidFill>
              <a:latin typeface="Gelasio"/>
              <a:ea typeface="Gelasio"/>
            </a:endParaRPr>
          </a:p>
        </p:txBody>
      </p:sp>
      <p:sp>
        <p:nvSpPr>
          <p:cNvPr id="20" name="Text 0">
            <a:extLst>
              <a:ext uri="{FF2B5EF4-FFF2-40B4-BE49-F238E27FC236}">
                <a16:creationId xmlns:a16="http://schemas.microsoft.com/office/drawing/2014/main" id="{070D6C86-83A7-58E8-AD8B-18FDC8D61A66}"/>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pPr>
            <a:r>
              <a:rPr lang="en-US" sz="2800">
                <a:solidFill>
                  <a:srgbClr val="312F2B"/>
                </a:solidFill>
                <a:latin typeface="Georgia"/>
              </a:rPr>
              <a:t>Summary</a:t>
            </a:r>
            <a:endParaRPr lang="en-US"/>
          </a:p>
        </p:txBody>
      </p:sp>
      <p:sp>
        <p:nvSpPr>
          <p:cNvPr id="22" name="Text 4">
            <a:extLst>
              <a:ext uri="{FF2B5EF4-FFF2-40B4-BE49-F238E27FC236}">
                <a16:creationId xmlns:a16="http://schemas.microsoft.com/office/drawing/2014/main" id="{B61A0243-819B-E294-3A03-93CA551D4F28}"/>
              </a:ext>
            </a:extLst>
          </p:cNvPr>
          <p:cNvSpPr/>
          <p:nvPr/>
        </p:nvSpPr>
        <p:spPr>
          <a:xfrm>
            <a:off x="532777" y="1340254"/>
            <a:ext cx="316423" cy="359209"/>
          </a:xfrm>
          <a:prstGeom prst="rect">
            <a:avLst/>
          </a:prstGeom>
          <a:noFill/>
          <a:ln/>
        </p:spPr>
        <p:txBody>
          <a:bodyPr wrap="square" lIns="25400" tIns="25400" rIns="25400" bIns="25400" rtlCol="0" anchor="t">
            <a:noAutofit/>
          </a:bodyPr>
          <a:lstStyle/>
          <a:p>
            <a:pPr marL="0" indent="0" algn="l">
              <a:lnSpc>
                <a:spcPct val="100000"/>
              </a:lnSpc>
              <a:buNone/>
            </a:pPr>
            <a:r>
              <a:rPr lang="en-US" sz="2000" dirty="0">
                <a:solidFill>
                  <a:srgbClr val="0E7C8A"/>
                </a:solidFill>
                <a:latin typeface="Georgia" pitchFamily="34" charset="0"/>
                <a:ea typeface="Georgia" pitchFamily="34" charset="-122"/>
                <a:cs typeface="Georgia" pitchFamily="34" charset="-120"/>
              </a:rPr>
              <a:t>i.</a:t>
            </a:r>
            <a:endParaRPr lang="en-US" sz="2000" dirty="0"/>
          </a:p>
        </p:txBody>
      </p:sp>
      <p:sp>
        <p:nvSpPr>
          <p:cNvPr id="23" name="Text 5">
            <a:extLst>
              <a:ext uri="{FF2B5EF4-FFF2-40B4-BE49-F238E27FC236}">
                <a16:creationId xmlns:a16="http://schemas.microsoft.com/office/drawing/2014/main" id="{36849BD6-B71F-5A80-5B20-E01524012327}"/>
              </a:ext>
            </a:extLst>
          </p:cNvPr>
          <p:cNvSpPr/>
          <p:nvPr/>
        </p:nvSpPr>
        <p:spPr>
          <a:xfrm>
            <a:off x="532777" y="1732251"/>
            <a:ext cx="2563216" cy="290676"/>
          </a:xfrm>
          <a:prstGeom prst="rect">
            <a:avLst/>
          </a:prstGeom>
          <a:noFill/>
          <a:ln/>
        </p:spPr>
        <p:txBody>
          <a:bodyPr wrap="square" lIns="25400" tIns="25400" rIns="25400" bIns="25400" rtlCol="0" anchor="t">
            <a:normAutofit/>
          </a:bodyPr>
          <a:lstStyle/>
          <a:p>
            <a:pPr marL="0" indent="0" algn="l">
              <a:lnSpc>
                <a:spcPct val="120000"/>
              </a:lnSpc>
              <a:buNone/>
            </a:pPr>
            <a:r>
              <a:rPr lang="en-US" sz="1200" dirty="0">
                <a:solidFill>
                  <a:srgbClr val="15171A"/>
                </a:solidFill>
                <a:latin typeface="Georgia" pitchFamily="34" charset="0"/>
                <a:ea typeface="Georgia" pitchFamily="34" charset="-122"/>
                <a:cs typeface="Georgia" pitchFamily="34" charset="-120"/>
              </a:rPr>
              <a:t>UniQGen pipeline</a:t>
            </a:r>
            <a:endParaRPr lang="en-US" sz="1200" dirty="0"/>
          </a:p>
        </p:txBody>
      </p:sp>
      <p:sp>
        <p:nvSpPr>
          <p:cNvPr id="24" name="Text 6">
            <a:extLst>
              <a:ext uri="{FF2B5EF4-FFF2-40B4-BE49-F238E27FC236}">
                <a16:creationId xmlns:a16="http://schemas.microsoft.com/office/drawing/2014/main" id="{78BF6F37-391F-C0E7-1FA8-5514ACE8B094}"/>
              </a:ext>
            </a:extLst>
          </p:cNvPr>
          <p:cNvSpPr/>
          <p:nvPr/>
        </p:nvSpPr>
        <p:spPr>
          <a:xfrm>
            <a:off x="502471" y="2065469"/>
            <a:ext cx="2374320" cy="1574388"/>
          </a:xfrm>
          <a:prstGeom prst="rect">
            <a:avLst/>
          </a:prstGeom>
          <a:noFill/>
          <a:ln/>
        </p:spPr>
        <p:txBody>
          <a:bodyPr wrap="square" lIns="25400" tIns="25400" rIns="25400" bIns="25400" rtlCol="0" anchor="t">
            <a:noAutofit/>
          </a:bodyPr>
          <a:lstStyle/>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Constraint extraction → CTable → Chase &amp; Backchase refinement;</a:t>
            </a:r>
          </a:p>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Schema-less, unified KGQA at low latency; and</a:t>
            </a:r>
          </a:p>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No fine-tuning required.</a:t>
            </a:r>
            <a:endParaRPr lang="en-US" sz="1100" dirty="0">
              <a:latin typeface="Georgia" panose="02040502050405020303" pitchFamily="18" charset="0"/>
            </a:endParaRPr>
          </a:p>
        </p:txBody>
      </p:sp>
      <p:sp>
        <p:nvSpPr>
          <p:cNvPr id="28" name="Text 10">
            <a:extLst>
              <a:ext uri="{FF2B5EF4-FFF2-40B4-BE49-F238E27FC236}">
                <a16:creationId xmlns:a16="http://schemas.microsoft.com/office/drawing/2014/main" id="{A547B2E3-E1F0-3351-F771-487A005B9168}"/>
              </a:ext>
            </a:extLst>
          </p:cNvPr>
          <p:cNvSpPr/>
          <p:nvPr/>
        </p:nvSpPr>
        <p:spPr>
          <a:xfrm>
            <a:off x="3299860" y="2062876"/>
            <a:ext cx="2374320" cy="2198875"/>
          </a:xfrm>
          <a:prstGeom prst="rect">
            <a:avLst/>
          </a:prstGeom>
          <a:noFill/>
          <a:ln/>
        </p:spPr>
        <p:txBody>
          <a:bodyPr wrap="square" lIns="25400" tIns="25400" rIns="25400" bIns="25400" rtlCol="0" anchor="t">
            <a:noAutofit/>
          </a:bodyPr>
          <a:lstStyle/>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LLM agents explore and rank candidate constraints via beam search;</a:t>
            </a:r>
          </a:p>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Chase &amp; Backchase enforces LLM-complete, LLM-sound, and minimality; and</a:t>
            </a:r>
          </a:p>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Extends to other query languages with modest effort.</a:t>
            </a:r>
            <a:endParaRPr lang="en-US" sz="1100" dirty="0">
              <a:latin typeface="Georgia" panose="02040502050405020303" pitchFamily="18" charset="0"/>
            </a:endParaRPr>
          </a:p>
        </p:txBody>
      </p:sp>
      <p:sp>
        <p:nvSpPr>
          <p:cNvPr id="32" name="Text 14">
            <a:extLst>
              <a:ext uri="{FF2B5EF4-FFF2-40B4-BE49-F238E27FC236}">
                <a16:creationId xmlns:a16="http://schemas.microsoft.com/office/drawing/2014/main" id="{A931B4FE-E361-63C3-31A8-9C913C8AD036}"/>
              </a:ext>
            </a:extLst>
          </p:cNvPr>
          <p:cNvSpPr/>
          <p:nvPr/>
        </p:nvSpPr>
        <p:spPr>
          <a:xfrm>
            <a:off x="6097249" y="2062876"/>
            <a:ext cx="2374320" cy="1405647"/>
          </a:xfrm>
          <a:prstGeom prst="rect">
            <a:avLst/>
          </a:prstGeom>
          <a:noFill/>
          <a:ln/>
        </p:spPr>
        <p:txBody>
          <a:bodyPr wrap="square" lIns="25400" tIns="25400" rIns="25400" bIns="25400" rtlCol="0" anchor="t">
            <a:noAutofit/>
          </a:bodyPr>
          <a:lstStyle/>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A Neptune‑ready Freebase snapshot over SPARQL/Cypher; </a:t>
            </a:r>
          </a:p>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A one‑step deployment recipe; and </a:t>
            </a:r>
          </a:p>
          <a:p>
            <a:pPr marL="171450" indent="-171450" algn="l">
              <a:lnSpc>
                <a:spcPct val="155000"/>
              </a:lnSpc>
              <a:buFont typeface="Arial" panose="020B0604020202020204" pitchFamily="34" charset="0"/>
              <a:buChar char="•"/>
            </a:pPr>
            <a:r>
              <a:rPr lang="en-US" sz="1100" dirty="0">
                <a:solidFill>
                  <a:srgbClr val="3B3F45"/>
                </a:solidFill>
                <a:latin typeface="Georgia" panose="02040502050405020303" pitchFamily="18" charset="0"/>
                <a:ea typeface="Arial" pitchFamily="34" charset="-122"/>
                <a:cs typeface="Arial" pitchFamily="34" charset="-120"/>
              </a:rPr>
              <a:t>Gold Cypher pairs aligned with SPARQL benchmarks.</a:t>
            </a:r>
            <a:endParaRPr lang="en-US" sz="1100" dirty="0">
              <a:latin typeface="Georgia" panose="02040502050405020303" pitchFamily="18" charset="0"/>
            </a:endParaRPr>
          </a:p>
        </p:txBody>
      </p:sp>
      <p:cxnSp>
        <p:nvCxnSpPr>
          <p:cNvPr id="34" name="Straight Connector 33">
            <a:extLst>
              <a:ext uri="{FF2B5EF4-FFF2-40B4-BE49-F238E27FC236}">
                <a16:creationId xmlns:a16="http://schemas.microsoft.com/office/drawing/2014/main" id="{08B07ADA-E7BE-A2B8-5115-716D19A7A6C1}"/>
              </a:ext>
            </a:extLst>
          </p:cNvPr>
          <p:cNvCxnSpPr>
            <a:cxnSpLocks/>
          </p:cNvCxnSpPr>
          <p:nvPr/>
        </p:nvCxnSpPr>
        <p:spPr>
          <a:xfrm>
            <a:off x="532778" y="1305679"/>
            <a:ext cx="244806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CC9D1CA-1406-C9BA-D1B9-A4B06C9B5D9A}"/>
              </a:ext>
            </a:extLst>
          </p:cNvPr>
          <p:cNvCxnSpPr>
            <a:cxnSpLocks/>
          </p:cNvCxnSpPr>
          <p:nvPr/>
        </p:nvCxnSpPr>
        <p:spPr>
          <a:xfrm>
            <a:off x="3299860" y="1305679"/>
            <a:ext cx="244806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3FB2BE-9DA0-0679-EF4E-F99D41A0FFFC}"/>
              </a:ext>
            </a:extLst>
          </p:cNvPr>
          <p:cNvCxnSpPr>
            <a:cxnSpLocks/>
          </p:cNvCxnSpPr>
          <p:nvPr/>
        </p:nvCxnSpPr>
        <p:spPr>
          <a:xfrm>
            <a:off x="6053019" y="1305679"/>
            <a:ext cx="244806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Text 4">
            <a:extLst>
              <a:ext uri="{FF2B5EF4-FFF2-40B4-BE49-F238E27FC236}">
                <a16:creationId xmlns:a16="http://schemas.microsoft.com/office/drawing/2014/main" id="{93BECC42-8C08-01D7-75C9-84434E275C5F}"/>
              </a:ext>
            </a:extLst>
          </p:cNvPr>
          <p:cNvSpPr/>
          <p:nvPr/>
        </p:nvSpPr>
        <p:spPr>
          <a:xfrm>
            <a:off x="3365521" y="1344238"/>
            <a:ext cx="316423" cy="359209"/>
          </a:xfrm>
          <a:prstGeom prst="rect">
            <a:avLst/>
          </a:prstGeom>
          <a:noFill/>
          <a:ln/>
        </p:spPr>
        <p:txBody>
          <a:bodyPr wrap="square" lIns="25400" tIns="25400" rIns="25400" bIns="25400" rtlCol="0" anchor="t">
            <a:noAutofit/>
          </a:bodyPr>
          <a:lstStyle/>
          <a:p>
            <a:pPr marL="0" indent="0" algn="l">
              <a:lnSpc>
                <a:spcPct val="100000"/>
              </a:lnSpc>
              <a:buNone/>
            </a:pPr>
            <a:r>
              <a:rPr lang="en-US" sz="2000" dirty="0">
                <a:solidFill>
                  <a:srgbClr val="0E7C8A"/>
                </a:solidFill>
                <a:latin typeface="Georgia" pitchFamily="34" charset="0"/>
                <a:ea typeface="Georgia" pitchFamily="34" charset="-122"/>
                <a:cs typeface="Georgia" pitchFamily="34" charset="-120"/>
              </a:rPr>
              <a:t>ii.</a:t>
            </a:r>
          </a:p>
        </p:txBody>
      </p:sp>
      <p:sp>
        <p:nvSpPr>
          <p:cNvPr id="41" name="Text 4">
            <a:extLst>
              <a:ext uri="{FF2B5EF4-FFF2-40B4-BE49-F238E27FC236}">
                <a16:creationId xmlns:a16="http://schemas.microsoft.com/office/drawing/2014/main" id="{C967DC67-5FA2-95CB-6121-980F878D4859}"/>
              </a:ext>
            </a:extLst>
          </p:cNvPr>
          <p:cNvSpPr/>
          <p:nvPr/>
        </p:nvSpPr>
        <p:spPr>
          <a:xfrm>
            <a:off x="6086886" y="1338376"/>
            <a:ext cx="462632" cy="359209"/>
          </a:xfrm>
          <a:prstGeom prst="rect">
            <a:avLst/>
          </a:prstGeom>
          <a:noFill/>
          <a:ln/>
        </p:spPr>
        <p:txBody>
          <a:bodyPr wrap="square" lIns="25400" tIns="25400" rIns="25400" bIns="25400" rtlCol="0" anchor="t">
            <a:noAutofit/>
          </a:bodyPr>
          <a:lstStyle/>
          <a:p>
            <a:pPr marL="0" indent="0" algn="l">
              <a:lnSpc>
                <a:spcPct val="100000"/>
              </a:lnSpc>
              <a:buNone/>
            </a:pPr>
            <a:r>
              <a:rPr lang="en-US" sz="2000" dirty="0">
                <a:solidFill>
                  <a:srgbClr val="0E7C8A"/>
                </a:solidFill>
                <a:latin typeface="Georgia" pitchFamily="34" charset="0"/>
                <a:ea typeface="Georgia" pitchFamily="34" charset="-122"/>
                <a:cs typeface="Georgia" pitchFamily="34" charset="-120"/>
              </a:rPr>
              <a:t>iii.</a:t>
            </a:r>
          </a:p>
        </p:txBody>
      </p:sp>
      <p:sp>
        <p:nvSpPr>
          <p:cNvPr id="42" name="Text 5">
            <a:extLst>
              <a:ext uri="{FF2B5EF4-FFF2-40B4-BE49-F238E27FC236}">
                <a16:creationId xmlns:a16="http://schemas.microsoft.com/office/drawing/2014/main" id="{6FB7488F-EC15-EBC5-CF94-85B518411F4F}"/>
              </a:ext>
            </a:extLst>
          </p:cNvPr>
          <p:cNvSpPr/>
          <p:nvPr/>
        </p:nvSpPr>
        <p:spPr>
          <a:xfrm>
            <a:off x="3299860" y="1742005"/>
            <a:ext cx="2563216" cy="290676"/>
          </a:xfrm>
          <a:prstGeom prst="rect">
            <a:avLst/>
          </a:prstGeom>
          <a:noFill/>
          <a:ln/>
        </p:spPr>
        <p:txBody>
          <a:bodyPr wrap="square" lIns="25400" tIns="25400" rIns="25400" bIns="25400" rtlCol="0" anchor="t">
            <a:normAutofit/>
          </a:bodyPr>
          <a:lstStyle/>
          <a:p>
            <a:pPr marL="0" indent="0" algn="l">
              <a:lnSpc>
                <a:spcPct val="120000"/>
              </a:lnSpc>
              <a:buNone/>
            </a:pPr>
            <a:r>
              <a:rPr lang="en-US" sz="1200" dirty="0">
                <a:solidFill>
                  <a:srgbClr val="15171A"/>
                </a:solidFill>
                <a:latin typeface="Georgia" pitchFamily="34" charset="0"/>
                <a:ea typeface="Georgia" pitchFamily="34" charset="-122"/>
                <a:cs typeface="Georgia" pitchFamily="34" charset="-120"/>
              </a:rPr>
              <a:t>Constraint‑based reformulation</a:t>
            </a:r>
          </a:p>
        </p:txBody>
      </p:sp>
      <p:sp>
        <p:nvSpPr>
          <p:cNvPr id="43" name="Text 5">
            <a:extLst>
              <a:ext uri="{FF2B5EF4-FFF2-40B4-BE49-F238E27FC236}">
                <a16:creationId xmlns:a16="http://schemas.microsoft.com/office/drawing/2014/main" id="{AD0744AA-590B-BC75-6021-3C8F54172DDC}"/>
              </a:ext>
            </a:extLst>
          </p:cNvPr>
          <p:cNvSpPr/>
          <p:nvPr/>
        </p:nvSpPr>
        <p:spPr>
          <a:xfrm>
            <a:off x="6053018" y="1730281"/>
            <a:ext cx="2903203" cy="290676"/>
          </a:xfrm>
          <a:prstGeom prst="rect">
            <a:avLst/>
          </a:prstGeom>
          <a:noFill/>
          <a:ln/>
        </p:spPr>
        <p:txBody>
          <a:bodyPr wrap="square" lIns="25400" tIns="25400" rIns="25400" bIns="25400" rtlCol="0" anchor="t">
            <a:noAutofit/>
          </a:bodyPr>
          <a:lstStyle/>
          <a:p>
            <a:pPr marL="0" indent="0" algn="l">
              <a:lnSpc>
                <a:spcPct val="120000"/>
              </a:lnSpc>
              <a:buNone/>
            </a:pPr>
            <a:r>
              <a:rPr lang="en-US" sz="1200" dirty="0">
                <a:solidFill>
                  <a:srgbClr val="15171A"/>
                </a:solidFill>
                <a:latin typeface="Georgia" pitchFamily="34" charset="0"/>
                <a:ea typeface="Georgia" pitchFamily="34" charset="-122"/>
                <a:cs typeface="Georgia" pitchFamily="34" charset="-120"/>
              </a:rPr>
              <a:t>Open resources</a:t>
            </a:r>
          </a:p>
        </p:txBody>
      </p:sp>
    </p:spTree>
    <p:extLst>
      <p:ext uri="{BB962C8B-B14F-4D97-AF65-F5344CB8AC3E}">
        <p14:creationId xmlns:p14="http://schemas.microsoft.com/office/powerpoint/2010/main" val="350197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6" title="Amazon-Smile-Logo-PNG-Photos.png"/>
          <p:cNvPicPr preferRelativeResize="0"/>
          <p:nvPr/>
        </p:nvPicPr>
        <p:blipFill>
          <a:blip r:embed="rId3">
            <a:alphaModFix/>
          </a:blip>
          <a:stretch>
            <a:fillRect/>
          </a:stretch>
        </p:blipFill>
        <p:spPr>
          <a:xfrm>
            <a:off x="3210822" y="2021875"/>
            <a:ext cx="2722376" cy="1528725"/>
          </a:xfrm>
          <a:prstGeom prst="rect">
            <a:avLst/>
          </a:prstGeom>
          <a:noFill/>
          <a:ln>
            <a:noFill/>
          </a:ln>
        </p:spPr>
      </p:pic>
      <p:sp>
        <p:nvSpPr>
          <p:cNvPr id="173" name="Google Shape;173;p36"/>
          <p:cNvSpPr/>
          <p:nvPr/>
        </p:nvSpPr>
        <p:spPr>
          <a:xfrm>
            <a:off x="2799916" y="1944994"/>
            <a:ext cx="3544200" cy="443100"/>
          </a:xfrm>
          <a:prstGeom prst="rect">
            <a:avLst/>
          </a:prstGeom>
          <a:noFill/>
          <a:ln>
            <a:noFill/>
          </a:ln>
        </p:spPr>
        <p:txBody>
          <a:bodyPr spcFirstLastPara="1" wrap="square" lIns="0" tIns="0" rIns="0" bIns="0" anchor="t" anchorCtr="0">
            <a:noAutofit/>
          </a:bodyPr>
          <a:lstStyle/>
          <a:p>
            <a:pPr marL="0" marR="0" lvl="0" indent="0" algn="ctr" rtl="0">
              <a:lnSpc>
                <a:spcPct val="124719"/>
              </a:lnSpc>
              <a:spcBef>
                <a:spcPts val="0"/>
              </a:spcBef>
              <a:spcAft>
                <a:spcPts val="0"/>
              </a:spcAft>
              <a:buClr>
                <a:srgbClr val="312F2B"/>
              </a:buClr>
              <a:buSzPts val="2800"/>
              <a:buFont typeface="Gelasio"/>
              <a:buNone/>
            </a:pPr>
            <a:r>
              <a:rPr lang="en" sz="2800" b="0" i="0" u="none" strike="noStrike" cap="none" dirty="0">
                <a:solidFill>
                  <a:srgbClr val="312F2B"/>
                </a:solidFill>
                <a:latin typeface="Gelasio"/>
                <a:ea typeface="Gelasio"/>
                <a:cs typeface="Gelasio"/>
                <a:sym typeface="Gelasio"/>
              </a:rPr>
              <a:t>Thank You!</a:t>
            </a:r>
            <a:endParaRPr sz="2800" b="0" i="0" u="none" strike="noStrike" cap="none" dirty="0"/>
          </a:p>
        </p:txBody>
      </p:sp>
      <p:pic>
        <p:nvPicPr>
          <p:cNvPr id="2" name="Google Shape;163;p35" title="vecteezy_amazon-logo-png-amazon-icon-transparent-png_19766240.png">
            <a:extLst>
              <a:ext uri="{FF2B5EF4-FFF2-40B4-BE49-F238E27FC236}">
                <a16:creationId xmlns:a16="http://schemas.microsoft.com/office/drawing/2014/main" id="{E808761C-BB24-9E46-BF68-7F86E49AA70E}"/>
              </a:ext>
            </a:extLst>
          </p:cNvPr>
          <p:cNvPicPr preferRelativeResize="0"/>
          <p:nvPr/>
        </p:nvPicPr>
        <p:blipFill>
          <a:blip r:embed="rId4">
            <a:alphaModFix/>
          </a:blip>
          <a:stretch>
            <a:fillRect/>
          </a:stretch>
        </p:blipFill>
        <p:spPr>
          <a:xfrm>
            <a:off x="6699547" y="4569420"/>
            <a:ext cx="1270403" cy="561380"/>
          </a:xfrm>
          <a:prstGeom prst="rect">
            <a:avLst/>
          </a:prstGeom>
          <a:noFill/>
          <a:ln>
            <a:noFill/>
          </a:ln>
        </p:spPr>
      </p:pic>
      <p:pic>
        <p:nvPicPr>
          <p:cNvPr id="3" name="Google Shape;123;p34">
            <a:extLst>
              <a:ext uri="{FF2B5EF4-FFF2-40B4-BE49-F238E27FC236}">
                <a16:creationId xmlns:a16="http://schemas.microsoft.com/office/drawing/2014/main" id="{2D1637DB-9980-D29B-CA01-941322D4149C}"/>
              </a:ext>
            </a:extLst>
          </p:cNvPr>
          <p:cNvPicPr preferRelativeResize="0"/>
          <p:nvPr/>
        </p:nvPicPr>
        <p:blipFill rotWithShape="1">
          <a:blip r:embed="rId5">
            <a:alphaModFix/>
          </a:blip>
          <a:srcRect t="17593" b="20679"/>
          <a:stretch/>
        </p:blipFill>
        <p:spPr>
          <a:xfrm>
            <a:off x="7924800" y="4592922"/>
            <a:ext cx="1105103" cy="426371"/>
          </a:xfrm>
          <a:prstGeom prst="rect">
            <a:avLst/>
          </a:prstGeom>
          <a:noFill/>
          <a:ln>
            <a:noFill/>
          </a:ln>
        </p:spPr>
      </p:pic>
      <p:pic>
        <p:nvPicPr>
          <p:cNvPr id="4" name="Google Shape;122;p34">
            <a:extLst>
              <a:ext uri="{FF2B5EF4-FFF2-40B4-BE49-F238E27FC236}">
                <a16:creationId xmlns:a16="http://schemas.microsoft.com/office/drawing/2014/main" id="{1F29C231-B1FD-CAED-4F1D-8509904910E7}"/>
              </a:ext>
            </a:extLst>
          </p:cNvPr>
          <p:cNvPicPr preferRelativeResize="0"/>
          <p:nvPr/>
        </p:nvPicPr>
        <p:blipFill>
          <a:blip r:embed="rId6">
            <a:alphaModFix/>
          </a:blip>
          <a:stretch>
            <a:fillRect/>
          </a:stretch>
        </p:blipFill>
        <p:spPr>
          <a:xfrm>
            <a:off x="8458654" y="160486"/>
            <a:ext cx="513674" cy="442223"/>
          </a:xfrm>
          <a:prstGeom prst="rect">
            <a:avLst/>
          </a:prstGeom>
          <a:noFill/>
          <a:ln>
            <a:noFill/>
          </a:ln>
        </p:spPr>
      </p:pic>
      <p:sp>
        <p:nvSpPr>
          <p:cNvPr id="5" name="TextBox 4">
            <a:extLst>
              <a:ext uri="{FF2B5EF4-FFF2-40B4-BE49-F238E27FC236}">
                <a16:creationId xmlns:a16="http://schemas.microsoft.com/office/drawing/2014/main" id="{6B897097-CF71-0142-8F3E-E8BF3F50FE98}"/>
              </a:ext>
            </a:extLst>
          </p:cNvPr>
          <p:cNvSpPr txBox="1"/>
          <p:nvPr/>
        </p:nvSpPr>
        <p:spPr>
          <a:xfrm>
            <a:off x="255373" y="4652218"/>
            <a:ext cx="4004570" cy="307777"/>
          </a:xfrm>
          <a:prstGeom prst="rect">
            <a:avLst/>
          </a:prstGeom>
          <a:noFill/>
        </p:spPr>
        <p:txBody>
          <a:bodyPr wrap="square" rtlCol="0">
            <a:spAutoFit/>
          </a:bodyPr>
          <a:lstStyle/>
          <a:p>
            <a:r>
              <a:rPr lang="en-US" i="1" dirty="0">
                <a:latin typeface="Georgia" panose="02040502050405020303" pitchFamily="18" charset="0"/>
              </a:rPr>
              <a:t>Contact: </a:t>
            </a:r>
            <a:r>
              <a:rPr lang="en-US" i="1" dirty="0">
                <a:latin typeface="Georgia" panose="02040502050405020303" pitchFamily="18" charset="0"/>
                <a:hlinkClick r:id="rId7"/>
              </a:rPr>
              <a:t>mxw767@case.edu</a:t>
            </a:r>
            <a:r>
              <a:rPr lang="en-US" i="1" dirty="0">
                <a:latin typeface="Georgia" panose="02040502050405020303" pitchFamily="18" charset="0"/>
              </a:rPr>
              <a:t> (Mengying Wang)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28">
          <a:extLst>
            <a:ext uri="{FF2B5EF4-FFF2-40B4-BE49-F238E27FC236}">
              <a16:creationId xmlns:a16="http://schemas.microsoft.com/office/drawing/2014/main" id="{6A0FD8CA-D741-8CAE-BBDB-516A9A9AAF6B}"/>
            </a:ext>
          </a:extLst>
        </p:cNvPr>
        <p:cNvGrpSpPr/>
        <p:nvPr/>
      </p:nvGrpSpPr>
      <p:grpSpPr>
        <a:xfrm>
          <a:off x="0" y="0"/>
          <a:ext cx="0" cy="0"/>
          <a:chOff x="0" y="0"/>
          <a:chExt cx="0" cy="0"/>
        </a:xfrm>
      </p:grpSpPr>
      <p:pic>
        <p:nvPicPr>
          <p:cNvPr id="129" name="Google Shape;129;p35" descr="preencoded.png">
            <a:extLst>
              <a:ext uri="{FF2B5EF4-FFF2-40B4-BE49-F238E27FC236}">
                <a16:creationId xmlns:a16="http://schemas.microsoft.com/office/drawing/2014/main" id="{1BE20482-3594-BD25-DE12-EB433CB8490E}"/>
              </a:ext>
            </a:extLst>
          </p:cNvPr>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30" name="Google Shape;130;p35">
            <a:extLst>
              <a:ext uri="{FF2B5EF4-FFF2-40B4-BE49-F238E27FC236}">
                <a16:creationId xmlns:a16="http://schemas.microsoft.com/office/drawing/2014/main" id="{AD1D9BDE-9B91-746D-1C0B-2ED310E03424}"/>
              </a:ext>
            </a:extLst>
          </p:cNvPr>
          <p:cNvSpPr/>
          <p:nvPr/>
        </p:nvSpPr>
        <p:spPr>
          <a:xfrm>
            <a:off x="0" y="-1212"/>
            <a:ext cx="9144000" cy="5143500"/>
          </a:xfrm>
          <a:prstGeom prst="rect">
            <a:avLst/>
          </a:prstGeom>
          <a:solidFill>
            <a:srgbClr val="FFFFFF">
              <a:alpha val="8471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1" name="Google Shape;131;p35">
            <a:extLst>
              <a:ext uri="{FF2B5EF4-FFF2-40B4-BE49-F238E27FC236}">
                <a16:creationId xmlns:a16="http://schemas.microsoft.com/office/drawing/2014/main" id="{0747ADF3-4899-9056-028F-E9AB599987D0}"/>
              </a:ext>
            </a:extLst>
          </p:cNvPr>
          <p:cNvSpPr/>
          <p:nvPr/>
        </p:nvSpPr>
        <p:spPr>
          <a:xfrm>
            <a:off x="433859" y="227137"/>
            <a:ext cx="2537941" cy="44222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312F2B"/>
              </a:buClr>
              <a:buSzPts val="2500"/>
              <a:buFont typeface="Gelasio"/>
              <a:buNone/>
            </a:pPr>
            <a:r>
              <a:rPr lang="en" sz="2500" b="0" i="0" u="none" strike="noStrike" cap="none" dirty="0">
                <a:solidFill>
                  <a:srgbClr val="312F2B"/>
                </a:solidFill>
                <a:latin typeface="Gelasio"/>
                <a:ea typeface="Gelasio"/>
                <a:cs typeface="Gelasio"/>
                <a:sym typeface="Gelasio"/>
              </a:rPr>
              <a:t>Roadmap</a:t>
            </a:r>
            <a:endParaRPr sz="2500" b="0" i="0" u="none" strike="noStrike" cap="none" dirty="0"/>
          </a:p>
        </p:txBody>
      </p:sp>
      <p:sp>
        <p:nvSpPr>
          <p:cNvPr id="132" name="Google Shape;132;p35">
            <a:extLst>
              <a:ext uri="{FF2B5EF4-FFF2-40B4-BE49-F238E27FC236}">
                <a16:creationId xmlns:a16="http://schemas.microsoft.com/office/drawing/2014/main" id="{EEB2843C-5DD4-C102-B831-1B3330F0E1F3}"/>
              </a:ext>
            </a:extLst>
          </p:cNvPr>
          <p:cNvSpPr/>
          <p:nvPr/>
        </p:nvSpPr>
        <p:spPr>
          <a:xfrm>
            <a:off x="4552156" y="998541"/>
            <a:ext cx="14400" cy="38508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3" name="Google Shape;133;p35">
            <a:extLst>
              <a:ext uri="{FF2B5EF4-FFF2-40B4-BE49-F238E27FC236}">
                <a16:creationId xmlns:a16="http://schemas.microsoft.com/office/drawing/2014/main" id="{A44EC6A8-A6E2-E79D-F957-4512339B5A95}"/>
              </a:ext>
            </a:extLst>
          </p:cNvPr>
          <p:cNvSpPr/>
          <p:nvPr/>
        </p:nvSpPr>
        <p:spPr>
          <a:xfrm>
            <a:off x="4047369" y="1134867"/>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4" name="Google Shape;134;p35">
            <a:extLst>
              <a:ext uri="{FF2B5EF4-FFF2-40B4-BE49-F238E27FC236}">
                <a16:creationId xmlns:a16="http://schemas.microsoft.com/office/drawing/2014/main" id="{99FD442A-DB7D-FFAF-5D59-A30F2CB95CEA}"/>
              </a:ext>
            </a:extLst>
          </p:cNvPr>
          <p:cNvSpPr/>
          <p:nvPr/>
        </p:nvSpPr>
        <p:spPr>
          <a:xfrm>
            <a:off x="4415793" y="99854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6" name="Google Shape;136;p35">
            <a:extLst>
              <a:ext uri="{FF2B5EF4-FFF2-40B4-BE49-F238E27FC236}">
                <a16:creationId xmlns:a16="http://schemas.microsoft.com/office/drawing/2014/main" id="{F00406C1-1A2B-62D8-483F-950C73E485FC}"/>
              </a:ext>
            </a:extLst>
          </p:cNvPr>
          <p:cNvSpPr/>
          <p:nvPr/>
        </p:nvSpPr>
        <p:spPr>
          <a:xfrm>
            <a:off x="2326506" y="104237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 sz="1300" b="0" i="0" u="none" strike="noStrike" cap="none" dirty="0">
                <a:solidFill>
                  <a:srgbClr val="272525"/>
                </a:solidFill>
                <a:latin typeface="Gelasio"/>
                <a:ea typeface="Gelasio"/>
                <a:cs typeface="Gelasio"/>
                <a:sym typeface="Gelasio"/>
              </a:rPr>
              <a:t>Motivation</a:t>
            </a:r>
            <a:endParaRPr sz="1300" b="0" i="0" u="none" strike="noStrike" cap="none" dirty="0"/>
          </a:p>
        </p:txBody>
      </p:sp>
      <p:sp>
        <p:nvSpPr>
          <p:cNvPr id="137" name="Google Shape;137;p35">
            <a:extLst>
              <a:ext uri="{FF2B5EF4-FFF2-40B4-BE49-F238E27FC236}">
                <a16:creationId xmlns:a16="http://schemas.microsoft.com/office/drawing/2014/main" id="{1421B131-6513-24A0-AC90-C22120B5EF22}"/>
              </a:ext>
            </a:extLst>
          </p:cNvPr>
          <p:cNvSpPr/>
          <p:nvPr/>
        </p:nvSpPr>
        <p:spPr>
          <a:xfrm>
            <a:off x="433859" y="1318149"/>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dirty="0">
                <a:solidFill>
                  <a:srgbClr val="4D4D4D"/>
                </a:solidFill>
                <a:latin typeface="Lato"/>
                <a:ea typeface="Lato"/>
                <a:cs typeface="Lato"/>
                <a:sym typeface="Lato"/>
              </a:rPr>
              <a:t>Why </a:t>
            </a:r>
            <a:r>
              <a:rPr lang="en-US" altLang="zh-CN" sz="1000" dirty="0">
                <a:solidFill>
                  <a:srgbClr val="4D4D4D"/>
                </a:solidFill>
                <a:latin typeface="Lato"/>
                <a:ea typeface="Lato"/>
                <a:cs typeface="Lato"/>
                <a:sym typeface="Lato"/>
              </a:rPr>
              <a:t>unified</a:t>
            </a:r>
            <a:r>
              <a:rPr lang="zh-CN" altLang="en-US" sz="1000" dirty="0">
                <a:solidFill>
                  <a:srgbClr val="4D4D4D"/>
                </a:solidFill>
                <a:latin typeface="Lato"/>
                <a:ea typeface="Lato"/>
                <a:cs typeface="Lato"/>
                <a:sym typeface="Lato"/>
              </a:rPr>
              <a:t> </a:t>
            </a:r>
            <a:r>
              <a:rPr lang="en-US" altLang="zh-CN" sz="1000" dirty="0">
                <a:solidFill>
                  <a:srgbClr val="4D4D4D"/>
                </a:solidFill>
                <a:latin typeface="Lato"/>
                <a:ea typeface="Lato"/>
                <a:cs typeface="Lato"/>
                <a:sym typeface="Lato"/>
              </a:rPr>
              <a:t>KGQA</a:t>
            </a:r>
            <a:r>
              <a:rPr lang="en" sz="1000" b="0" i="0" u="none" strike="noStrike" cap="none" dirty="0">
                <a:solidFill>
                  <a:srgbClr val="4D4D4D"/>
                </a:solidFill>
                <a:latin typeface="Lato"/>
                <a:ea typeface="Lato"/>
                <a:cs typeface="Lato"/>
                <a:sym typeface="Lato"/>
              </a:rPr>
              <a:t>?</a:t>
            </a:r>
            <a:endParaRPr sz="1000" b="0" i="0" u="none" strike="noStrike" cap="none" dirty="0"/>
          </a:p>
        </p:txBody>
      </p:sp>
      <p:sp>
        <p:nvSpPr>
          <p:cNvPr id="138" name="Google Shape;138;p35">
            <a:extLst>
              <a:ext uri="{FF2B5EF4-FFF2-40B4-BE49-F238E27FC236}">
                <a16:creationId xmlns:a16="http://schemas.microsoft.com/office/drawing/2014/main" id="{88049CD0-D135-8418-8782-A108AFB0F162}"/>
              </a:ext>
            </a:extLst>
          </p:cNvPr>
          <p:cNvSpPr/>
          <p:nvPr/>
        </p:nvSpPr>
        <p:spPr>
          <a:xfrm>
            <a:off x="4688520" y="1900365"/>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9" name="Google Shape;139;p35">
            <a:extLst>
              <a:ext uri="{FF2B5EF4-FFF2-40B4-BE49-F238E27FC236}">
                <a16:creationId xmlns:a16="http://schemas.microsoft.com/office/drawing/2014/main" id="{2BA01B12-FFD5-A629-2695-B266DE5007FE}"/>
              </a:ext>
            </a:extLst>
          </p:cNvPr>
          <p:cNvSpPr/>
          <p:nvPr/>
        </p:nvSpPr>
        <p:spPr>
          <a:xfrm>
            <a:off x="4415793" y="1764039"/>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0" name="Google Shape;140;p35">
            <a:extLst>
              <a:ext uri="{FF2B5EF4-FFF2-40B4-BE49-F238E27FC236}">
                <a16:creationId xmlns:a16="http://schemas.microsoft.com/office/drawing/2014/main" id="{86692AC2-4F8F-5074-5AB2-F5D7AB00A049}"/>
              </a:ext>
            </a:extLst>
          </p:cNvPr>
          <p:cNvSpPr/>
          <p:nvPr/>
        </p:nvSpPr>
        <p:spPr>
          <a:xfrm>
            <a:off x="4463604" y="1787925"/>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2</a:t>
            </a:r>
            <a:endParaRPr sz="1500" b="0" i="0" u="none" strike="noStrike" cap="none"/>
          </a:p>
        </p:txBody>
      </p:sp>
      <p:sp>
        <p:nvSpPr>
          <p:cNvPr id="145" name="Google Shape;145;p35">
            <a:extLst>
              <a:ext uri="{FF2B5EF4-FFF2-40B4-BE49-F238E27FC236}">
                <a16:creationId xmlns:a16="http://schemas.microsoft.com/office/drawing/2014/main" id="{31FC9500-798F-7D9B-C6BA-30BCB86F8492}"/>
              </a:ext>
            </a:extLst>
          </p:cNvPr>
          <p:cNvSpPr/>
          <p:nvPr/>
        </p:nvSpPr>
        <p:spPr>
          <a:xfrm>
            <a:off x="4047369" y="2570538"/>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6" name="Google Shape;146;p35">
            <a:extLst>
              <a:ext uri="{FF2B5EF4-FFF2-40B4-BE49-F238E27FC236}">
                <a16:creationId xmlns:a16="http://schemas.microsoft.com/office/drawing/2014/main" id="{5F75FC7E-C4A6-F500-6D34-9CD934FC43F8}"/>
              </a:ext>
            </a:extLst>
          </p:cNvPr>
          <p:cNvSpPr/>
          <p:nvPr/>
        </p:nvSpPr>
        <p:spPr>
          <a:xfrm>
            <a:off x="4415793" y="243421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7" name="Google Shape;147;p35">
            <a:extLst>
              <a:ext uri="{FF2B5EF4-FFF2-40B4-BE49-F238E27FC236}">
                <a16:creationId xmlns:a16="http://schemas.microsoft.com/office/drawing/2014/main" id="{D5BE12BD-71F2-267F-AF1A-C29ED0AFFA71}"/>
              </a:ext>
            </a:extLst>
          </p:cNvPr>
          <p:cNvSpPr/>
          <p:nvPr/>
        </p:nvSpPr>
        <p:spPr>
          <a:xfrm>
            <a:off x="4463604" y="2458099"/>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3</a:t>
            </a:r>
            <a:endParaRPr sz="1500" b="0" i="0" u="none" strike="noStrike" cap="none"/>
          </a:p>
        </p:txBody>
      </p:sp>
      <p:sp>
        <p:nvSpPr>
          <p:cNvPr id="148" name="Google Shape;148;p35">
            <a:extLst>
              <a:ext uri="{FF2B5EF4-FFF2-40B4-BE49-F238E27FC236}">
                <a16:creationId xmlns:a16="http://schemas.microsoft.com/office/drawing/2014/main" id="{8DF41E96-D8E8-B304-DF7A-78EDD5E4FE2F}"/>
              </a:ext>
            </a:extLst>
          </p:cNvPr>
          <p:cNvSpPr/>
          <p:nvPr/>
        </p:nvSpPr>
        <p:spPr>
          <a:xfrm>
            <a:off x="2326506" y="247804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US" sz="1300" b="0" i="0" u="none" strike="noStrike" cap="none" dirty="0">
                <a:solidFill>
                  <a:srgbClr val="272525"/>
                </a:solidFill>
                <a:latin typeface="Gelasio"/>
                <a:ea typeface="Gelasio"/>
                <a:cs typeface="Gelasio"/>
                <a:sym typeface="Gelasio"/>
              </a:rPr>
              <a:t>Framework</a:t>
            </a:r>
          </a:p>
        </p:txBody>
      </p:sp>
      <p:sp>
        <p:nvSpPr>
          <p:cNvPr id="151" name="Google Shape;151;p35">
            <a:extLst>
              <a:ext uri="{FF2B5EF4-FFF2-40B4-BE49-F238E27FC236}">
                <a16:creationId xmlns:a16="http://schemas.microsoft.com/office/drawing/2014/main" id="{E65D3F34-CF8D-0ABC-15C2-0348B1BE25F5}"/>
              </a:ext>
            </a:extLst>
          </p:cNvPr>
          <p:cNvSpPr/>
          <p:nvPr/>
        </p:nvSpPr>
        <p:spPr>
          <a:xfrm>
            <a:off x="4688520" y="3240711"/>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2" name="Google Shape;152;p35">
            <a:extLst>
              <a:ext uri="{FF2B5EF4-FFF2-40B4-BE49-F238E27FC236}">
                <a16:creationId xmlns:a16="http://schemas.microsoft.com/office/drawing/2014/main" id="{3568ED95-04AD-D1E6-459A-4DBEF3015ADB}"/>
              </a:ext>
            </a:extLst>
          </p:cNvPr>
          <p:cNvSpPr/>
          <p:nvPr/>
        </p:nvSpPr>
        <p:spPr>
          <a:xfrm>
            <a:off x="4415793" y="3104384"/>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3" name="Google Shape;153;p35">
            <a:extLst>
              <a:ext uri="{FF2B5EF4-FFF2-40B4-BE49-F238E27FC236}">
                <a16:creationId xmlns:a16="http://schemas.microsoft.com/office/drawing/2014/main" id="{4BDDB8C7-BBC4-ACD8-5973-3F911E237E16}"/>
              </a:ext>
            </a:extLst>
          </p:cNvPr>
          <p:cNvSpPr/>
          <p:nvPr/>
        </p:nvSpPr>
        <p:spPr>
          <a:xfrm>
            <a:off x="4463604" y="3128271"/>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4</a:t>
            </a:r>
            <a:endParaRPr sz="1500" b="0" i="0" u="none" strike="noStrike" cap="none"/>
          </a:p>
        </p:txBody>
      </p:sp>
      <p:sp>
        <p:nvSpPr>
          <p:cNvPr id="154" name="Google Shape;154;p35">
            <a:extLst>
              <a:ext uri="{FF2B5EF4-FFF2-40B4-BE49-F238E27FC236}">
                <a16:creationId xmlns:a16="http://schemas.microsoft.com/office/drawing/2014/main" id="{E5F3F33C-9726-9388-1270-2CD445D16CD4}"/>
              </a:ext>
            </a:extLst>
          </p:cNvPr>
          <p:cNvSpPr/>
          <p:nvPr/>
        </p:nvSpPr>
        <p:spPr>
          <a:xfrm>
            <a:off x="5197252" y="3148214"/>
            <a:ext cx="2060798"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sz="1300" dirty="0">
                <a:solidFill>
                  <a:srgbClr val="272525"/>
                </a:solidFill>
                <a:latin typeface="Gelasio"/>
                <a:sym typeface="Gelasio"/>
              </a:rPr>
              <a:t>Deployment &amp; Experiments</a:t>
            </a:r>
            <a:endParaRPr lang="en-US" sz="1300" b="0" i="0" u="none" strike="noStrike" cap="none" dirty="0"/>
          </a:p>
        </p:txBody>
      </p:sp>
      <p:sp>
        <p:nvSpPr>
          <p:cNvPr id="155" name="Google Shape;155;p35">
            <a:extLst>
              <a:ext uri="{FF2B5EF4-FFF2-40B4-BE49-F238E27FC236}">
                <a16:creationId xmlns:a16="http://schemas.microsoft.com/office/drawing/2014/main" id="{73223236-5725-8DE8-8A38-6455B98A9DC6}"/>
              </a:ext>
            </a:extLst>
          </p:cNvPr>
          <p:cNvSpPr/>
          <p:nvPr/>
        </p:nvSpPr>
        <p:spPr>
          <a:xfrm>
            <a:off x="5226280" y="3462633"/>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dirty="0">
                <a:solidFill>
                  <a:srgbClr val="4D4D4D"/>
                </a:solidFill>
                <a:latin typeface="Lato"/>
                <a:ea typeface="Lato"/>
                <a:cs typeface="Lato"/>
                <a:sym typeface="Lato"/>
              </a:rPr>
              <a:t>Amazon Neptune + </a:t>
            </a:r>
            <a:r>
              <a:rPr lang="en-US" sz="1000" b="0" i="0" u="none" strike="noStrike" cap="none" dirty="0" err="1">
                <a:solidFill>
                  <a:srgbClr val="4D4D4D"/>
                </a:solidFill>
                <a:latin typeface="Lato"/>
                <a:ea typeface="Lato"/>
                <a:cs typeface="Lato"/>
                <a:sym typeface="Lato"/>
              </a:rPr>
              <a:t>GrailQA</a:t>
            </a:r>
            <a:r>
              <a:rPr lang="en-US" sz="1000" b="0" i="0" u="none" strike="noStrike" cap="none" dirty="0">
                <a:solidFill>
                  <a:srgbClr val="4D4D4D"/>
                </a:solidFill>
                <a:latin typeface="Lato"/>
                <a:ea typeface="Lato"/>
                <a:cs typeface="Lato"/>
                <a:sym typeface="Lato"/>
              </a:rPr>
              <a:t>, </a:t>
            </a:r>
            <a:r>
              <a:rPr lang="en-US" sz="1000" b="0" i="0" u="none" strike="noStrike" cap="none" dirty="0" err="1">
                <a:solidFill>
                  <a:srgbClr val="4D4D4D"/>
                </a:solidFill>
                <a:latin typeface="Lato"/>
                <a:ea typeface="Lato"/>
                <a:cs typeface="Lato"/>
                <a:sym typeface="Lato"/>
              </a:rPr>
              <a:t>GraphQ</a:t>
            </a:r>
            <a:r>
              <a:rPr lang="en-US" sz="1000" b="0" i="0" u="none" strike="noStrike" cap="none" dirty="0">
                <a:solidFill>
                  <a:srgbClr val="4D4D4D"/>
                </a:solidFill>
                <a:latin typeface="Lato"/>
                <a:ea typeface="Lato"/>
                <a:cs typeface="Lato"/>
                <a:sym typeface="Lato"/>
              </a:rPr>
              <a:t>, </a:t>
            </a:r>
            <a:r>
              <a:rPr lang="en-US" sz="1000" b="0" i="0" u="none" strike="noStrike" cap="none" dirty="0" err="1">
                <a:solidFill>
                  <a:srgbClr val="4D4D4D"/>
                </a:solidFill>
                <a:latin typeface="Lato"/>
                <a:ea typeface="Lato"/>
                <a:cs typeface="Lato"/>
                <a:sym typeface="Lato"/>
              </a:rPr>
              <a:t>WebQSP</a:t>
            </a:r>
            <a:endParaRPr lang="en-US" sz="1000" b="0" i="0" u="none" strike="noStrike" cap="none" dirty="0">
              <a:solidFill>
                <a:srgbClr val="4D4D4D"/>
              </a:solidFill>
              <a:latin typeface="Lato"/>
              <a:ea typeface="Lato"/>
              <a:cs typeface="Lato"/>
              <a:sym typeface="Lato"/>
            </a:endParaRPr>
          </a:p>
        </p:txBody>
      </p:sp>
      <p:sp>
        <p:nvSpPr>
          <p:cNvPr id="157" name="Google Shape;157;p35">
            <a:extLst>
              <a:ext uri="{FF2B5EF4-FFF2-40B4-BE49-F238E27FC236}">
                <a16:creationId xmlns:a16="http://schemas.microsoft.com/office/drawing/2014/main" id="{F6E9D0D1-3F29-9362-BBDB-69B5C67A66E5}"/>
              </a:ext>
            </a:extLst>
          </p:cNvPr>
          <p:cNvSpPr/>
          <p:nvPr/>
        </p:nvSpPr>
        <p:spPr>
          <a:xfrm>
            <a:off x="4047369" y="3910884"/>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8" name="Google Shape;158;p35">
            <a:extLst>
              <a:ext uri="{FF2B5EF4-FFF2-40B4-BE49-F238E27FC236}">
                <a16:creationId xmlns:a16="http://schemas.microsoft.com/office/drawing/2014/main" id="{A400FFF1-F40F-F8CB-23AC-7437CFE4521C}"/>
              </a:ext>
            </a:extLst>
          </p:cNvPr>
          <p:cNvSpPr/>
          <p:nvPr/>
        </p:nvSpPr>
        <p:spPr>
          <a:xfrm>
            <a:off x="4415793" y="3774557"/>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60" name="Google Shape;160;p35">
            <a:extLst>
              <a:ext uri="{FF2B5EF4-FFF2-40B4-BE49-F238E27FC236}">
                <a16:creationId xmlns:a16="http://schemas.microsoft.com/office/drawing/2014/main" id="{E0A46B49-B596-DCA6-CD15-550A16B4DEFA}"/>
              </a:ext>
            </a:extLst>
          </p:cNvPr>
          <p:cNvSpPr/>
          <p:nvPr/>
        </p:nvSpPr>
        <p:spPr>
          <a:xfrm>
            <a:off x="2326506" y="3818387"/>
            <a:ext cx="1594800" cy="199200"/>
          </a:xfrm>
          <a:prstGeom prst="rect">
            <a:avLst/>
          </a:prstGeom>
          <a:noFill/>
          <a:ln>
            <a:noFill/>
          </a:ln>
        </p:spPr>
        <p:txBody>
          <a:bodyPr spcFirstLastPara="1" wrap="square" lIns="0" tIns="0" rIns="0" bIns="0" anchor="t" anchorCtr="0">
            <a:noAutofit/>
          </a:bodyPr>
          <a:lstStyle/>
          <a:p>
            <a:pPr algn="r">
              <a:lnSpc>
                <a:spcPct val="125000"/>
              </a:lnSpc>
              <a:buClr>
                <a:srgbClr val="272525"/>
              </a:buClr>
              <a:buSzPts val="1300"/>
            </a:pPr>
            <a:r>
              <a:rPr lang="en-US" sz="1300" dirty="0">
                <a:solidFill>
                  <a:srgbClr val="272525"/>
                </a:solidFill>
                <a:latin typeface="Gelasio"/>
                <a:sym typeface="Gelasio"/>
              </a:rPr>
              <a:t>Conclusion</a:t>
            </a:r>
            <a:endParaRPr lang="en-US" sz="1300" dirty="0"/>
          </a:p>
          <a:p>
            <a:pPr marL="0" marR="0" lvl="0" indent="0" algn="r" rtl="0">
              <a:lnSpc>
                <a:spcPct val="125000"/>
              </a:lnSpc>
              <a:spcBef>
                <a:spcPts val="0"/>
              </a:spcBef>
              <a:spcAft>
                <a:spcPts val="0"/>
              </a:spcAft>
              <a:buClr>
                <a:srgbClr val="272525"/>
              </a:buClr>
              <a:buSzPts val="1300"/>
              <a:buFont typeface="Gelasio"/>
              <a:buNone/>
            </a:pPr>
            <a:endParaRPr sz="1300" b="0" i="0" u="none" strike="noStrike" cap="none" dirty="0"/>
          </a:p>
        </p:txBody>
      </p:sp>
      <p:pic>
        <p:nvPicPr>
          <p:cNvPr id="163" name="Google Shape;163;p35" title="vecteezy_amazon-logo-png-amazon-icon-transparent-png_19766240.png">
            <a:extLst>
              <a:ext uri="{FF2B5EF4-FFF2-40B4-BE49-F238E27FC236}">
                <a16:creationId xmlns:a16="http://schemas.microsoft.com/office/drawing/2014/main" id="{2541A902-B90F-EAE4-7562-D5B6052DA046}"/>
              </a:ext>
            </a:extLst>
          </p:cNvPr>
          <p:cNvPicPr preferRelativeResize="0"/>
          <p:nvPr/>
        </p:nvPicPr>
        <p:blipFill>
          <a:blip r:embed="rId4">
            <a:alphaModFix/>
          </a:blip>
          <a:stretch>
            <a:fillRect/>
          </a:stretch>
        </p:blipFill>
        <p:spPr>
          <a:xfrm>
            <a:off x="6699547" y="4569420"/>
            <a:ext cx="1270403" cy="561380"/>
          </a:xfrm>
          <a:prstGeom prst="rect">
            <a:avLst/>
          </a:prstGeom>
          <a:noFill/>
          <a:ln>
            <a:noFill/>
          </a:ln>
        </p:spPr>
      </p:pic>
      <p:pic>
        <p:nvPicPr>
          <p:cNvPr id="2" name="Google Shape;122;p34">
            <a:extLst>
              <a:ext uri="{FF2B5EF4-FFF2-40B4-BE49-F238E27FC236}">
                <a16:creationId xmlns:a16="http://schemas.microsoft.com/office/drawing/2014/main" id="{4F89E8B6-C172-00AD-225E-1676FA2A621A}"/>
              </a:ext>
            </a:extLst>
          </p:cNvPr>
          <p:cNvPicPr preferRelativeResize="0"/>
          <p:nvPr/>
        </p:nvPicPr>
        <p:blipFill>
          <a:blip r:embed="rId5">
            <a:alphaModFix/>
          </a:blip>
          <a:stretch>
            <a:fillRect/>
          </a:stretch>
        </p:blipFill>
        <p:spPr>
          <a:xfrm>
            <a:off x="8458654" y="160486"/>
            <a:ext cx="513674" cy="442223"/>
          </a:xfrm>
          <a:prstGeom prst="rect">
            <a:avLst/>
          </a:prstGeom>
          <a:noFill/>
          <a:ln>
            <a:noFill/>
          </a:ln>
        </p:spPr>
      </p:pic>
      <p:pic>
        <p:nvPicPr>
          <p:cNvPr id="3" name="Google Shape;123;p34">
            <a:extLst>
              <a:ext uri="{FF2B5EF4-FFF2-40B4-BE49-F238E27FC236}">
                <a16:creationId xmlns:a16="http://schemas.microsoft.com/office/drawing/2014/main" id="{01B194D0-D50E-1AC2-A3FE-169547B94729}"/>
              </a:ext>
            </a:extLst>
          </p:cNvPr>
          <p:cNvPicPr preferRelativeResize="0"/>
          <p:nvPr/>
        </p:nvPicPr>
        <p:blipFill rotWithShape="1">
          <a:blip r:embed="rId6">
            <a:alphaModFix/>
          </a:blip>
          <a:srcRect t="17593" b="20679"/>
          <a:stretch/>
        </p:blipFill>
        <p:spPr>
          <a:xfrm>
            <a:off x="7924800" y="4592922"/>
            <a:ext cx="1105103" cy="426371"/>
          </a:xfrm>
          <a:prstGeom prst="rect">
            <a:avLst/>
          </a:prstGeom>
          <a:noFill/>
          <a:ln>
            <a:noFill/>
          </a:ln>
        </p:spPr>
      </p:pic>
      <p:sp>
        <p:nvSpPr>
          <p:cNvPr id="4" name="Google Shape;140;p35">
            <a:extLst>
              <a:ext uri="{FF2B5EF4-FFF2-40B4-BE49-F238E27FC236}">
                <a16:creationId xmlns:a16="http://schemas.microsoft.com/office/drawing/2014/main" id="{8631C425-D439-4DB4-C2B2-78E4D232A497}"/>
              </a:ext>
            </a:extLst>
          </p:cNvPr>
          <p:cNvSpPr/>
          <p:nvPr/>
        </p:nvSpPr>
        <p:spPr>
          <a:xfrm>
            <a:off x="4456456" y="1029717"/>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dirty="0">
                <a:solidFill>
                  <a:srgbClr val="272525"/>
                </a:solidFill>
                <a:latin typeface="Gelasio"/>
                <a:sym typeface="Gelasio"/>
              </a:rPr>
              <a:t>1</a:t>
            </a:r>
            <a:endParaRPr sz="1500" b="0" i="0" u="none" strike="noStrike" cap="none" dirty="0"/>
          </a:p>
        </p:txBody>
      </p:sp>
      <p:pic>
        <p:nvPicPr>
          <p:cNvPr id="5" name="Google Shape;135;p35" descr="preencoded.png">
            <a:extLst>
              <a:ext uri="{FF2B5EF4-FFF2-40B4-BE49-F238E27FC236}">
                <a16:creationId xmlns:a16="http://schemas.microsoft.com/office/drawing/2014/main" id="{8A852148-305C-24B2-D48E-AB79FB3B03C4}"/>
              </a:ext>
            </a:extLst>
          </p:cNvPr>
          <p:cNvPicPr preferRelativeResize="0"/>
          <p:nvPr/>
        </p:nvPicPr>
        <p:blipFill rotWithShape="1">
          <a:blip r:embed="rId7">
            <a:alphaModFix/>
          </a:blip>
          <a:srcRect/>
          <a:stretch/>
        </p:blipFill>
        <p:spPr>
          <a:xfrm>
            <a:off x="4463604" y="3810035"/>
            <a:ext cx="191319" cy="239167"/>
          </a:xfrm>
          <a:prstGeom prst="rect">
            <a:avLst/>
          </a:prstGeom>
          <a:noFill/>
          <a:ln>
            <a:noFill/>
          </a:ln>
        </p:spPr>
      </p:pic>
      <p:sp>
        <p:nvSpPr>
          <p:cNvPr id="6" name="Google Shape;141;p35">
            <a:extLst>
              <a:ext uri="{FF2B5EF4-FFF2-40B4-BE49-F238E27FC236}">
                <a16:creationId xmlns:a16="http://schemas.microsoft.com/office/drawing/2014/main" id="{5895C832-05CF-15DB-91CD-E3BC9E7B7193}"/>
              </a:ext>
            </a:extLst>
          </p:cNvPr>
          <p:cNvSpPr/>
          <p:nvPr/>
        </p:nvSpPr>
        <p:spPr>
          <a:xfrm>
            <a:off x="5197252" y="1807868"/>
            <a:ext cx="1594800"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altLang="zh-CN" sz="1300" b="0" i="0" u="none" strike="noStrike" cap="none" dirty="0">
                <a:solidFill>
                  <a:srgbClr val="272525"/>
                </a:solidFill>
                <a:latin typeface="Gelasio"/>
                <a:ea typeface="Gelasio"/>
                <a:cs typeface="Gelasio"/>
                <a:sym typeface="Gelasio"/>
              </a:rPr>
              <a:t>Problem Formulation</a:t>
            </a:r>
            <a:endParaRPr sz="1300" b="0" i="0" u="none" strike="noStrike" cap="none" dirty="0"/>
          </a:p>
        </p:txBody>
      </p:sp>
      <p:sp>
        <p:nvSpPr>
          <p:cNvPr id="7" name="Google Shape;142;p35">
            <a:extLst>
              <a:ext uri="{FF2B5EF4-FFF2-40B4-BE49-F238E27FC236}">
                <a16:creationId xmlns:a16="http://schemas.microsoft.com/office/drawing/2014/main" id="{BB07D35F-955F-88D0-951D-90997F945CE1}"/>
              </a:ext>
            </a:extLst>
          </p:cNvPr>
          <p:cNvSpPr/>
          <p:nvPr/>
        </p:nvSpPr>
        <p:spPr>
          <a:xfrm>
            <a:off x="5225330" y="2092161"/>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dirty="0">
                <a:solidFill>
                  <a:srgbClr val="4D4D4D"/>
                </a:solidFill>
                <a:latin typeface="Lato"/>
                <a:ea typeface="Lato"/>
                <a:cs typeface="Lato"/>
                <a:sym typeface="Lato"/>
              </a:rPr>
              <a:t>Constraints &amp; Quality Measures</a:t>
            </a:r>
          </a:p>
        </p:txBody>
      </p:sp>
      <p:sp>
        <p:nvSpPr>
          <p:cNvPr id="8" name="Google Shape;161;p35">
            <a:extLst>
              <a:ext uri="{FF2B5EF4-FFF2-40B4-BE49-F238E27FC236}">
                <a16:creationId xmlns:a16="http://schemas.microsoft.com/office/drawing/2014/main" id="{75DBC8CB-B65C-22F5-2D29-025BB821C3C7}"/>
              </a:ext>
            </a:extLst>
          </p:cNvPr>
          <p:cNvSpPr/>
          <p:nvPr/>
        </p:nvSpPr>
        <p:spPr>
          <a:xfrm>
            <a:off x="401802" y="4134510"/>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dirty="0">
                <a:solidFill>
                  <a:srgbClr val="4D4D4D"/>
                </a:solidFill>
                <a:latin typeface="Lato"/>
                <a:ea typeface="Lato"/>
                <a:cs typeface="Lato"/>
                <a:sym typeface="Lato"/>
              </a:rPr>
              <a:t>Major Contributions</a:t>
            </a:r>
            <a:endParaRPr sz="1000" b="0" i="0" u="none" strike="noStrike" cap="none" dirty="0"/>
          </a:p>
        </p:txBody>
      </p:sp>
      <p:sp>
        <p:nvSpPr>
          <p:cNvPr id="9" name="Google Shape;164;p35">
            <a:extLst>
              <a:ext uri="{FF2B5EF4-FFF2-40B4-BE49-F238E27FC236}">
                <a16:creationId xmlns:a16="http://schemas.microsoft.com/office/drawing/2014/main" id="{889E6CB8-DFCF-0390-37C6-DA730BD93B06}"/>
              </a:ext>
            </a:extLst>
          </p:cNvPr>
          <p:cNvSpPr/>
          <p:nvPr/>
        </p:nvSpPr>
        <p:spPr>
          <a:xfrm>
            <a:off x="401802" y="2789064"/>
            <a:ext cx="3487500" cy="204300"/>
          </a:xfrm>
          <a:prstGeom prst="rect">
            <a:avLst/>
          </a:prstGeom>
          <a:noFill/>
          <a:ln>
            <a:noFill/>
          </a:ln>
        </p:spPr>
        <p:txBody>
          <a:bodyPr spcFirstLastPara="1" wrap="square" lIns="0" tIns="0" rIns="0" bIns="0" anchor="t" anchorCtr="0">
            <a:noAutofit/>
          </a:bodyPr>
          <a:lstStyle/>
          <a:p>
            <a:pPr algn="r">
              <a:lnSpc>
                <a:spcPct val="159375"/>
              </a:lnSpc>
              <a:buClr>
                <a:srgbClr val="4D4D4D"/>
              </a:buClr>
              <a:buSzPts val="1000"/>
            </a:pPr>
            <a:r>
              <a:rPr lang="en-US" sz="1000" b="0" i="0" u="none" strike="noStrike" cap="none" dirty="0" err="1">
                <a:solidFill>
                  <a:srgbClr val="4D4D4D"/>
                </a:solidFill>
                <a:latin typeface="Lato"/>
                <a:ea typeface="Lato"/>
                <a:cs typeface="Lato"/>
                <a:sym typeface="Lato"/>
              </a:rPr>
              <a:t>UniQGen</a:t>
            </a:r>
            <a:r>
              <a:rPr lang="en-US" sz="1000" b="0" i="0" u="none" strike="noStrike" cap="none" dirty="0">
                <a:solidFill>
                  <a:srgbClr val="4D4D4D"/>
                </a:solidFill>
                <a:latin typeface="Lato"/>
                <a:ea typeface="Lato"/>
                <a:cs typeface="Lato"/>
                <a:sym typeface="Lato"/>
              </a:rPr>
              <a:t>: </a:t>
            </a:r>
            <a:r>
              <a:rPr lang="en-US" sz="1000" b="0" i="0" u="none" strike="noStrike" cap="none" dirty="0" err="1">
                <a:solidFill>
                  <a:srgbClr val="4D4D4D"/>
                </a:solidFill>
                <a:latin typeface="Lato"/>
                <a:ea typeface="Lato"/>
                <a:cs typeface="Lato"/>
                <a:sym typeface="Lato"/>
              </a:rPr>
              <a:t>CTable</a:t>
            </a:r>
            <a:r>
              <a:rPr lang="en-US" sz="1000" b="0" i="0" u="none" strike="noStrike" cap="none" dirty="0">
                <a:solidFill>
                  <a:srgbClr val="4D4D4D"/>
                </a:solidFill>
                <a:latin typeface="Lato"/>
                <a:ea typeface="Lato"/>
                <a:cs typeface="Lato"/>
                <a:sym typeface="Lato"/>
              </a:rPr>
              <a:t> + Chase &amp; </a:t>
            </a:r>
            <a:r>
              <a:rPr lang="en-US" sz="1000" b="0" i="0" u="none" strike="noStrike" cap="none" dirty="0" err="1">
                <a:solidFill>
                  <a:srgbClr val="4D4D4D"/>
                </a:solidFill>
                <a:latin typeface="Lato"/>
                <a:ea typeface="Lato"/>
                <a:cs typeface="Lato"/>
                <a:sym typeface="Lato"/>
              </a:rPr>
              <a:t>Backchase</a:t>
            </a:r>
            <a:endParaRPr lang="en-US" sz="1000" b="0" i="0" u="none" strike="noStrike" cap="none" dirty="0">
              <a:solidFill>
                <a:srgbClr val="4D4D4D"/>
              </a:solidFill>
              <a:latin typeface="Lato"/>
              <a:ea typeface="Lato"/>
              <a:cs typeface="Lato"/>
              <a:sym typeface="Lato"/>
            </a:endParaRPr>
          </a:p>
          <a:p>
            <a:pPr algn="r">
              <a:lnSpc>
                <a:spcPct val="159375"/>
              </a:lnSpc>
              <a:buClr>
                <a:srgbClr val="4D4D4D"/>
              </a:buClr>
              <a:buSzPts val="1000"/>
            </a:pPr>
            <a:endParaRPr sz="1000" b="0" i="0" u="none" strike="noStrike" cap="none" dirty="0"/>
          </a:p>
        </p:txBody>
      </p:sp>
    </p:spTree>
    <p:extLst>
      <p:ext uri="{BB962C8B-B14F-4D97-AF65-F5344CB8AC3E}">
        <p14:creationId xmlns:p14="http://schemas.microsoft.com/office/powerpoint/2010/main" val="234889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28">
          <a:extLst>
            <a:ext uri="{FF2B5EF4-FFF2-40B4-BE49-F238E27FC236}">
              <a16:creationId xmlns:a16="http://schemas.microsoft.com/office/drawing/2014/main" id="{AE9FF40D-41B7-7278-A531-73AA37E573EA}"/>
            </a:ext>
          </a:extLst>
        </p:cNvPr>
        <p:cNvGrpSpPr/>
        <p:nvPr/>
      </p:nvGrpSpPr>
      <p:grpSpPr>
        <a:xfrm>
          <a:off x="0" y="0"/>
          <a:ext cx="0" cy="0"/>
          <a:chOff x="0" y="0"/>
          <a:chExt cx="0" cy="0"/>
        </a:xfrm>
      </p:grpSpPr>
      <p:pic>
        <p:nvPicPr>
          <p:cNvPr id="129" name="Google Shape;129;p35" descr="preencoded.png">
            <a:extLst>
              <a:ext uri="{FF2B5EF4-FFF2-40B4-BE49-F238E27FC236}">
                <a16:creationId xmlns:a16="http://schemas.microsoft.com/office/drawing/2014/main" id="{64495F00-0932-0E47-CC03-EE80AD3813D8}"/>
              </a:ext>
            </a:extLst>
          </p:cNvPr>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30" name="Google Shape;130;p35">
            <a:extLst>
              <a:ext uri="{FF2B5EF4-FFF2-40B4-BE49-F238E27FC236}">
                <a16:creationId xmlns:a16="http://schemas.microsoft.com/office/drawing/2014/main" id="{D5F8C9DE-CCE9-8F87-09BB-471AB3328DDD}"/>
              </a:ext>
            </a:extLst>
          </p:cNvPr>
          <p:cNvSpPr/>
          <p:nvPr/>
        </p:nvSpPr>
        <p:spPr>
          <a:xfrm>
            <a:off x="-5444" y="5891"/>
            <a:ext cx="9144000" cy="5143500"/>
          </a:xfrm>
          <a:prstGeom prst="rect">
            <a:avLst/>
          </a:prstGeom>
          <a:solidFill>
            <a:srgbClr val="FFFFFF">
              <a:alpha val="8471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1" name="Google Shape;131;p35">
            <a:extLst>
              <a:ext uri="{FF2B5EF4-FFF2-40B4-BE49-F238E27FC236}">
                <a16:creationId xmlns:a16="http://schemas.microsoft.com/office/drawing/2014/main" id="{9C2659B1-E7A1-0B7D-D818-D177C1E96FD4}"/>
              </a:ext>
            </a:extLst>
          </p:cNvPr>
          <p:cNvSpPr/>
          <p:nvPr/>
        </p:nvSpPr>
        <p:spPr>
          <a:xfrm>
            <a:off x="433859" y="227137"/>
            <a:ext cx="2537941" cy="44222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312F2B"/>
              </a:buClr>
              <a:buSzPts val="2500"/>
              <a:buFont typeface="Gelasio"/>
              <a:buNone/>
            </a:pPr>
            <a:r>
              <a:rPr lang="en" sz="2500" b="0" i="0" u="none" strike="noStrike" cap="none">
                <a:solidFill>
                  <a:srgbClr val="312F2B"/>
                </a:solidFill>
                <a:latin typeface="Gelasio"/>
                <a:ea typeface="Gelasio"/>
                <a:cs typeface="Gelasio"/>
                <a:sym typeface="Gelasio"/>
              </a:rPr>
              <a:t>Roadmap</a:t>
            </a:r>
            <a:endParaRPr sz="2500" b="0" i="0" u="none" strike="noStrike" cap="none"/>
          </a:p>
        </p:txBody>
      </p:sp>
      <p:sp>
        <p:nvSpPr>
          <p:cNvPr id="132" name="Google Shape;132;p35">
            <a:extLst>
              <a:ext uri="{FF2B5EF4-FFF2-40B4-BE49-F238E27FC236}">
                <a16:creationId xmlns:a16="http://schemas.microsoft.com/office/drawing/2014/main" id="{B0F43110-4E9C-58D0-1570-41118C9C8142}"/>
              </a:ext>
            </a:extLst>
          </p:cNvPr>
          <p:cNvSpPr/>
          <p:nvPr/>
        </p:nvSpPr>
        <p:spPr>
          <a:xfrm>
            <a:off x="4552156" y="998541"/>
            <a:ext cx="14400" cy="38508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3" name="Google Shape;133;p35">
            <a:extLst>
              <a:ext uri="{FF2B5EF4-FFF2-40B4-BE49-F238E27FC236}">
                <a16:creationId xmlns:a16="http://schemas.microsoft.com/office/drawing/2014/main" id="{BCBB921B-42CE-DA66-CDF9-563D18DF85D5}"/>
              </a:ext>
            </a:extLst>
          </p:cNvPr>
          <p:cNvSpPr/>
          <p:nvPr/>
        </p:nvSpPr>
        <p:spPr>
          <a:xfrm>
            <a:off x="4047369" y="1134867"/>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4" name="Google Shape;134;p35">
            <a:extLst>
              <a:ext uri="{FF2B5EF4-FFF2-40B4-BE49-F238E27FC236}">
                <a16:creationId xmlns:a16="http://schemas.microsoft.com/office/drawing/2014/main" id="{814EB644-C9EF-0488-0A53-2BCC0E8A8F72}"/>
              </a:ext>
            </a:extLst>
          </p:cNvPr>
          <p:cNvSpPr/>
          <p:nvPr/>
        </p:nvSpPr>
        <p:spPr>
          <a:xfrm>
            <a:off x="4415793" y="99854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135" name="Google Shape;135;p35" descr="preencoded.png">
            <a:extLst>
              <a:ext uri="{FF2B5EF4-FFF2-40B4-BE49-F238E27FC236}">
                <a16:creationId xmlns:a16="http://schemas.microsoft.com/office/drawing/2014/main" id="{DC30A0F2-03DC-0E86-9BDF-1698857D0663}"/>
              </a:ext>
            </a:extLst>
          </p:cNvPr>
          <p:cNvPicPr preferRelativeResize="0"/>
          <p:nvPr/>
        </p:nvPicPr>
        <p:blipFill rotWithShape="1">
          <a:blip r:embed="rId4">
            <a:alphaModFix/>
          </a:blip>
          <a:srcRect/>
          <a:stretch/>
        </p:blipFill>
        <p:spPr>
          <a:xfrm>
            <a:off x="4463604" y="1022428"/>
            <a:ext cx="191319" cy="239167"/>
          </a:xfrm>
          <a:prstGeom prst="rect">
            <a:avLst/>
          </a:prstGeom>
          <a:noFill/>
          <a:ln>
            <a:noFill/>
          </a:ln>
        </p:spPr>
      </p:pic>
      <p:sp>
        <p:nvSpPr>
          <p:cNvPr id="136" name="Google Shape;136;p35">
            <a:extLst>
              <a:ext uri="{FF2B5EF4-FFF2-40B4-BE49-F238E27FC236}">
                <a16:creationId xmlns:a16="http://schemas.microsoft.com/office/drawing/2014/main" id="{8F04CF15-AE5B-618E-8BE8-BBE27F38E92D}"/>
              </a:ext>
            </a:extLst>
          </p:cNvPr>
          <p:cNvSpPr/>
          <p:nvPr/>
        </p:nvSpPr>
        <p:spPr>
          <a:xfrm>
            <a:off x="2326506" y="104237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 sz="1300" b="0" i="0" u="none" strike="noStrike" cap="none">
                <a:solidFill>
                  <a:srgbClr val="272525"/>
                </a:solidFill>
                <a:latin typeface="Gelasio"/>
                <a:ea typeface="Gelasio"/>
                <a:cs typeface="Gelasio"/>
                <a:sym typeface="Gelasio"/>
              </a:rPr>
              <a:t>Motivation</a:t>
            </a:r>
            <a:endParaRPr sz="1300" b="0" i="0" u="none" strike="noStrike" cap="none"/>
          </a:p>
        </p:txBody>
      </p:sp>
      <p:sp>
        <p:nvSpPr>
          <p:cNvPr id="137" name="Google Shape;137;p35">
            <a:extLst>
              <a:ext uri="{FF2B5EF4-FFF2-40B4-BE49-F238E27FC236}">
                <a16:creationId xmlns:a16="http://schemas.microsoft.com/office/drawing/2014/main" id="{5E412292-A166-5DFD-8C55-5E21F96D433C}"/>
              </a:ext>
            </a:extLst>
          </p:cNvPr>
          <p:cNvSpPr/>
          <p:nvPr/>
        </p:nvSpPr>
        <p:spPr>
          <a:xfrm>
            <a:off x="433859" y="1318149"/>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Why </a:t>
            </a:r>
            <a:r>
              <a:rPr lang="en-US" altLang="zh-CN" sz="1000">
                <a:solidFill>
                  <a:srgbClr val="4D4D4D"/>
                </a:solidFill>
                <a:latin typeface="Lato"/>
                <a:ea typeface="Lato"/>
                <a:cs typeface="Lato"/>
                <a:sym typeface="Lato"/>
              </a:rPr>
              <a:t>unified</a:t>
            </a:r>
            <a:r>
              <a:rPr lang="zh-CN" altLang="en-US" sz="1000">
                <a:solidFill>
                  <a:srgbClr val="4D4D4D"/>
                </a:solidFill>
                <a:latin typeface="Lato"/>
                <a:ea typeface="Lato"/>
                <a:cs typeface="Lato"/>
                <a:sym typeface="Lato"/>
              </a:rPr>
              <a:t> </a:t>
            </a:r>
            <a:r>
              <a:rPr lang="en-US" altLang="zh-CN" sz="1000">
                <a:solidFill>
                  <a:srgbClr val="4D4D4D"/>
                </a:solidFill>
                <a:latin typeface="Lato"/>
                <a:ea typeface="Lato"/>
                <a:cs typeface="Lato"/>
                <a:sym typeface="Lato"/>
              </a:rPr>
              <a:t>KGQA</a:t>
            </a:r>
            <a:r>
              <a:rPr lang="en" sz="1000" b="0" i="0" u="none" strike="noStrike" cap="none">
                <a:solidFill>
                  <a:srgbClr val="4D4D4D"/>
                </a:solidFill>
                <a:latin typeface="Lato"/>
                <a:ea typeface="Lato"/>
                <a:cs typeface="Lato"/>
                <a:sym typeface="Lato"/>
              </a:rPr>
              <a:t>?</a:t>
            </a:r>
            <a:endParaRPr sz="1000" b="0" i="0" u="none" strike="noStrike" cap="none"/>
          </a:p>
        </p:txBody>
      </p:sp>
      <p:sp>
        <p:nvSpPr>
          <p:cNvPr id="138" name="Google Shape;138;p35">
            <a:extLst>
              <a:ext uri="{FF2B5EF4-FFF2-40B4-BE49-F238E27FC236}">
                <a16:creationId xmlns:a16="http://schemas.microsoft.com/office/drawing/2014/main" id="{9D54483E-07BB-6EFA-FFFE-60ED0B3082C3}"/>
              </a:ext>
            </a:extLst>
          </p:cNvPr>
          <p:cNvSpPr/>
          <p:nvPr/>
        </p:nvSpPr>
        <p:spPr>
          <a:xfrm>
            <a:off x="4688520" y="1900365"/>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9" name="Google Shape;139;p35">
            <a:extLst>
              <a:ext uri="{FF2B5EF4-FFF2-40B4-BE49-F238E27FC236}">
                <a16:creationId xmlns:a16="http://schemas.microsoft.com/office/drawing/2014/main" id="{11601ED3-AA21-A958-15ED-E909BB0A7ACC}"/>
              </a:ext>
            </a:extLst>
          </p:cNvPr>
          <p:cNvSpPr/>
          <p:nvPr/>
        </p:nvSpPr>
        <p:spPr>
          <a:xfrm>
            <a:off x="4415793" y="1764039"/>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0" name="Google Shape;140;p35">
            <a:extLst>
              <a:ext uri="{FF2B5EF4-FFF2-40B4-BE49-F238E27FC236}">
                <a16:creationId xmlns:a16="http://schemas.microsoft.com/office/drawing/2014/main" id="{C3677203-C304-1C45-74BF-2D15DE1F1FE7}"/>
              </a:ext>
            </a:extLst>
          </p:cNvPr>
          <p:cNvSpPr/>
          <p:nvPr/>
        </p:nvSpPr>
        <p:spPr>
          <a:xfrm>
            <a:off x="4463604" y="1787925"/>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2</a:t>
            </a:r>
            <a:endParaRPr sz="1500" b="0" i="0" u="none" strike="noStrike" cap="none"/>
          </a:p>
        </p:txBody>
      </p:sp>
      <p:sp>
        <p:nvSpPr>
          <p:cNvPr id="145" name="Google Shape;145;p35">
            <a:extLst>
              <a:ext uri="{FF2B5EF4-FFF2-40B4-BE49-F238E27FC236}">
                <a16:creationId xmlns:a16="http://schemas.microsoft.com/office/drawing/2014/main" id="{6C2E78A9-BF0F-188E-3767-565900AC05EB}"/>
              </a:ext>
            </a:extLst>
          </p:cNvPr>
          <p:cNvSpPr/>
          <p:nvPr/>
        </p:nvSpPr>
        <p:spPr>
          <a:xfrm>
            <a:off x="4047369" y="2570538"/>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6" name="Google Shape;146;p35">
            <a:extLst>
              <a:ext uri="{FF2B5EF4-FFF2-40B4-BE49-F238E27FC236}">
                <a16:creationId xmlns:a16="http://schemas.microsoft.com/office/drawing/2014/main" id="{A444D871-1FE6-D3E7-195B-DF7DF6D04BA5}"/>
              </a:ext>
            </a:extLst>
          </p:cNvPr>
          <p:cNvSpPr/>
          <p:nvPr/>
        </p:nvSpPr>
        <p:spPr>
          <a:xfrm>
            <a:off x="4415793" y="243421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7" name="Google Shape;147;p35">
            <a:extLst>
              <a:ext uri="{FF2B5EF4-FFF2-40B4-BE49-F238E27FC236}">
                <a16:creationId xmlns:a16="http://schemas.microsoft.com/office/drawing/2014/main" id="{761C1231-2A76-40D8-B8FD-382AA6C9007F}"/>
              </a:ext>
            </a:extLst>
          </p:cNvPr>
          <p:cNvSpPr/>
          <p:nvPr/>
        </p:nvSpPr>
        <p:spPr>
          <a:xfrm>
            <a:off x="4463604" y="2458099"/>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3</a:t>
            </a:r>
            <a:endParaRPr sz="1500" b="0" i="0" u="none" strike="noStrike" cap="none"/>
          </a:p>
        </p:txBody>
      </p:sp>
      <p:sp>
        <p:nvSpPr>
          <p:cNvPr id="148" name="Google Shape;148;p35">
            <a:extLst>
              <a:ext uri="{FF2B5EF4-FFF2-40B4-BE49-F238E27FC236}">
                <a16:creationId xmlns:a16="http://schemas.microsoft.com/office/drawing/2014/main" id="{EC252E8A-4907-7EB6-2854-4F4248059E10}"/>
              </a:ext>
            </a:extLst>
          </p:cNvPr>
          <p:cNvSpPr/>
          <p:nvPr/>
        </p:nvSpPr>
        <p:spPr>
          <a:xfrm>
            <a:off x="2326506" y="247804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US" sz="1300" b="0" i="0" u="none" strike="noStrike" cap="none">
                <a:solidFill>
                  <a:srgbClr val="272525"/>
                </a:solidFill>
                <a:latin typeface="Gelasio"/>
                <a:ea typeface="Gelasio"/>
                <a:cs typeface="Gelasio"/>
                <a:sym typeface="Gelasio"/>
              </a:rPr>
              <a:t>Framework</a:t>
            </a:r>
          </a:p>
        </p:txBody>
      </p:sp>
      <p:sp>
        <p:nvSpPr>
          <p:cNvPr id="151" name="Google Shape;151;p35">
            <a:extLst>
              <a:ext uri="{FF2B5EF4-FFF2-40B4-BE49-F238E27FC236}">
                <a16:creationId xmlns:a16="http://schemas.microsoft.com/office/drawing/2014/main" id="{86D57CA5-88CD-1956-4827-EC5830D026A4}"/>
              </a:ext>
            </a:extLst>
          </p:cNvPr>
          <p:cNvSpPr/>
          <p:nvPr/>
        </p:nvSpPr>
        <p:spPr>
          <a:xfrm>
            <a:off x="4688520" y="3240711"/>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2" name="Google Shape;152;p35">
            <a:extLst>
              <a:ext uri="{FF2B5EF4-FFF2-40B4-BE49-F238E27FC236}">
                <a16:creationId xmlns:a16="http://schemas.microsoft.com/office/drawing/2014/main" id="{8BA86B5D-5C89-CE7C-7BBB-0639065BB71E}"/>
              </a:ext>
            </a:extLst>
          </p:cNvPr>
          <p:cNvSpPr/>
          <p:nvPr/>
        </p:nvSpPr>
        <p:spPr>
          <a:xfrm>
            <a:off x="4415793" y="3104384"/>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3" name="Google Shape;153;p35">
            <a:extLst>
              <a:ext uri="{FF2B5EF4-FFF2-40B4-BE49-F238E27FC236}">
                <a16:creationId xmlns:a16="http://schemas.microsoft.com/office/drawing/2014/main" id="{3DCE406B-01FB-9EBC-A9D5-D6019E1BD0D9}"/>
              </a:ext>
            </a:extLst>
          </p:cNvPr>
          <p:cNvSpPr/>
          <p:nvPr/>
        </p:nvSpPr>
        <p:spPr>
          <a:xfrm>
            <a:off x="4463604" y="3128271"/>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4</a:t>
            </a:r>
            <a:endParaRPr sz="1500" b="0" i="0" u="none" strike="noStrike" cap="none"/>
          </a:p>
        </p:txBody>
      </p:sp>
      <p:sp>
        <p:nvSpPr>
          <p:cNvPr id="154" name="Google Shape;154;p35">
            <a:extLst>
              <a:ext uri="{FF2B5EF4-FFF2-40B4-BE49-F238E27FC236}">
                <a16:creationId xmlns:a16="http://schemas.microsoft.com/office/drawing/2014/main" id="{73B7EBD1-5B19-44DC-E0FB-6168F89DF748}"/>
              </a:ext>
            </a:extLst>
          </p:cNvPr>
          <p:cNvSpPr/>
          <p:nvPr/>
        </p:nvSpPr>
        <p:spPr>
          <a:xfrm>
            <a:off x="5197252" y="3148214"/>
            <a:ext cx="2060798"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sz="1300">
                <a:solidFill>
                  <a:srgbClr val="272525"/>
                </a:solidFill>
                <a:latin typeface="Gelasio"/>
                <a:sym typeface="Gelasio"/>
              </a:rPr>
              <a:t>Deployment &amp; Experiments</a:t>
            </a:r>
            <a:endParaRPr lang="en-US" sz="1300" b="0" i="0" u="none" strike="noStrike" cap="none"/>
          </a:p>
        </p:txBody>
      </p:sp>
      <p:sp>
        <p:nvSpPr>
          <p:cNvPr id="155" name="Google Shape;155;p35">
            <a:extLst>
              <a:ext uri="{FF2B5EF4-FFF2-40B4-BE49-F238E27FC236}">
                <a16:creationId xmlns:a16="http://schemas.microsoft.com/office/drawing/2014/main" id="{6BCC488F-F4B2-2008-DC70-0FB6ED986371}"/>
              </a:ext>
            </a:extLst>
          </p:cNvPr>
          <p:cNvSpPr/>
          <p:nvPr/>
        </p:nvSpPr>
        <p:spPr>
          <a:xfrm>
            <a:off x="5226280" y="3462633"/>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Amazon Neptune + </a:t>
            </a:r>
            <a:r>
              <a:rPr lang="en-US" sz="1000" b="0" i="0" u="none" strike="noStrike" cap="none" err="1">
                <a:solidFill>
                  <a:srgbClr val="4D4D4D"/>
                </a:solidFill>
                <a:latin typeface="Lato"/>
                <a:ea typeface="Lato"/>
                <a:cs typeface="Lato"/>
                <a:sym typeface="Lato"/>
              </a:rPr>
              <a:t>GrailQA</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GraphQ</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WebQSP</a:t>
            </a:r>
            <a:endParaRPr lang="en-US" sz="1000" b="0" i="0" u="none" strike="noStrike" cap="none">
              <a:solidFill>
                <a:srgbClr val="4D4D4D"/>
              </a:solidFill>
              <a:latin typeface="Lato"/>
              <a:ea typeface="Lato"/>
              <a:cs typeface="Lato"/>
              <a:sym typeface="Lato"/>
            </a:endParaRPr>
          </a:p>
        </p:txBody>
      </p:sp>
      <p:sp>
        <p:nvSpPr>
          <p:cNvPr id="157" name="Google Shape;157;p35">
            <a:extLst>
              <a:ext uri="{FF2B5EF4-FFF2-40B4-BE49-F238E27FC236}">
                <a16:creationId xmlns:a16="http://schemas.microsoft.com/office/drawing/2014/main" id="{5D0314C2-4E68-9A2F-8E36-C1A91F21BABD}"/>
              </a:ext>
            </a:extLst>
          </p:cNvPr>
          <p:cNvSpPr/>
          <p:nvPr/>
        </p:nvSpPr>
        <p:spPr>
          <a:xfrm>
            <a:off x="4047369" y="3910884"/>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8" name="Google Shape;158;p35">
            <a:extLst>
              <a:ext uri="{FF2B5EF4-FFF2-40B4-BE49-F238E27FC236}">
                <a16:creationId xmlns:a16="http://schemas.microsoft.com/office/drawing/2014/main" id="{BAE07D80-2AEF-4876-D63D-6761ADB220AF}"/>
              </a:ext>
            </a:extLst>
          </p:cNvPr>
          <p:cNvSpPr/>
          <p:nvPr/>
        </p:nvSpPr>
        <p:spPr>
          <a:xfrm>
            <a:off x="4415793" y="3774557"/>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9" name="Google Shape;159;p35">
            <a:extLst>
              <a:ext uri="{FF2B5EF4-FFF2-40B4-BE49-F238E27FC236}">
                <a16:creationId xmlns:a16="http://schemas.microsoft.com/office/drawing/2014/main" id="{FADD7C49-A056-D6BF-5406-791315859A3A}"/>
              </a:ext>
            </a:extLst>
          </p:cNvPr>
          <p:cNvSpPr/>
          <p:nvPr/>
        </p:nvSpPr>
        <p:spPr>
          <a:xfrm>
            <a:off x="4463604" y="3798444"/>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5</a:t>
            </a:r>
            <a:endParaRPr sz="1500" b="0" i="0" u="none" strike="noStrike" cap="none"/>
          </a:p>
        </p:txBody>
      </p:sp>
      <p:sp>
        <p:nvSpPr>
          <p:cNvPr id="160" name="Google Shape;160;p35">
            <a:extLst>
              <a:ext uri="{FF2B5EF4-FFF2-40B4-BE49-F238E27FC236}">
                <a16:creationId xmlns:a16="http://schemas.microsoft.com/office/drawing/2014/main" id="{B4B83D75-14F7-7A61-6691-AE74F454FC8B}"/>
              </a:ext>
            </a:extLst>
          </p:cNvPr>
          <p:cNvSpPr/>
          <p:nvPr/>
        </p:nvSpPr>
        <p:spPr>
          <a:xfrm>
            <a:off x="2326506" y="3818387"/>
            <a:ext cx="1594800" cy="199200"/>
          </a:xfrm>
          <a:prstGeom prst="rect">
            <a:avLst/>
          </a:prstGeom>
          <a:noFill/>
          <a:ln>
            <a:noFill/>
          </a:ln>
        </p:spPr>
        <p:txBody>
          <a:bodyPr spcFirstLastPara="1" wrap="square" lIns="0" tIns="0" rIns="0" bIns="0" anchor="t" anchorCtr="0">
            <a:noAutofit/>
          </a:bodyPr>
          <a:lstStyle/>
          <a:p>
            <a:pPr algn="r">
              <a:lnSpc>
                <a:spcPct val="125000"/>
              </a:lnSpc>
              <a:buClr>
                <a:srgbClr val="272525"/>
              </a:buClr>
              <a:buSzPts val="1300"/>
            </a:pPr>
            <a:r>
              <a:rPr lang="en-US" sz="1300">
                <a:solidFill>
                  <a:srgbClr val="272525"/>
                </a:solidFill>
                <a:latin typeface="Gelasio"/>
                <a:sym typeface="Gelasio"/>
              </a:rPr>
              <a:t>Conclusion</a:t>
            </a:r>
            <a:endParaRPr lang="en-US" sz="1300"/>
          </a:p>
          <a:p>
            <a:pPr marL="0" marR="0" lvl="0" indent="0" algn="r" rtl="0">
              <a:lnSpc>
                <a:spcPct val="125000"/>
              </a:lnSpc>
              <a:spcBef>
                <a:spcPts val="0"/>
              </a:spcBef>
              <a:spcAft>
                <a:spcPts val="0"/>
              </a:spcAft>
              <a:buClr>
                <a:srgbClr val="272525"/>
              </a:buClr>
              <a:buSzPts val="1300"/>
              <a:buFont typeface="Gelasio"/>
              <a:buNone/>
            </a:pPr>
            <a:endParaRPr sz="1300" b="0" i="0" u="none" strike="noStrike" cap="none"/>
          </a:p>
        </p:txBody>
      </p:sp>
      <p:sp>
        <p:nvSpPr>
          <p:cNvPr id="161" name="Google Shape;161;p35">
            <a:extLst>
              <a:ext uri="{FF2B5EF4-FFF2-40B4-BE49-F238E27FC236}">
                <a16:creationId xmlns:a16="http://schemas.microsoft.com/office/drawing/2014/main" id="{216C6FFD-77A6-F739-A3E2-F1F7F4892041}"/>
              </a:ext>
            </a:extLst>
          </p:cNvPr>
          <p:cNvSpPr/>
          <p:nvPr/>
        </p:nvSpPr>
        <p:spPr>
          <a:xfrm>
            <a:off x="401802" y="4134510"/>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Major Contributions</a:t>
            </a:r>
            <a:endParaRPr sz="1000" b="0" i="0" u="none" strike="noStrike" cap="none"/>
          </a:p>
        </p:txBody>
      </p:sp>
      <p:pic>
        <p:nvPicPr>
          <p:cNvPr id="163" name="Google Shape;163;p35" title="vecteezy_amazon-logo-png-amazon-icon-transparent-png_19766240.png">
            <a:extLst>
              <a:ext uri="{FF2B5EF4-FFF2-40B4-BE49-F238E27FC236}">
                <a16:creationId xmlns:a16="http://schemas.microsoft.com/office/drawing/2014/main" id="{FF89EA01-BB43-6DF0-F799-4B4BD0995D2A}"/>
              </a:ext>
            </a:extLst>
          </p:cNvPr>
          <p:cNvPicPr preferRelativeResize="0"/>
          <p:nvPr/>
        </p:nvPicPr>
        <p:blipFill>
          <a:blip r:embed="rId5">
            <a:alphaModFix/>
          </a:blip>
          <a:stretch>
            <a:fillRect/>
          </a:stretch>
        </p:blipFill>
        <p:spPr>
          <a:xfrm>
            <a:off x="6699547" y="4569420"/>
            <a:ext cx="1270403" cy="561380"/>
          </a:xfrm>
          <a:prstGeom prst="rect">
            <a:avLst/>
          </a:prstGeom>
          <a:noFill/>
          <a:ln>
            <a:noFill/>
          </a:ln>
        </p:spPr>
      </p:pic>
      <p:sp>
        <p:nvSpPr>
          <p:cNvPr id="164" name="Google Shape;164;p35">
            <a:extLst>
              <a:ext uri="{FF2B5EF4-FFF2-40B4-BE49-F238E27FC236}">
                <a16:creationId xmlns:a16="http://schemas.microsoft.com/office/drawing/2014/main" id="{DE9E2FCF-46BE-8906-6252-F7BB5EA22E6A}"/>
              </a:ext>
            </a:extLst>
          </p:cNvPr>
          <p:cNvSpPr/>
          <p:nvPr/>
        </p:nvSpPr>
        <p:spPr>
          <a:xfrm>
            <a:off x="401802" y="2789064"/>
            <a:ext cx="3487500" cy="204300"/>
          </a:xfrm>
          <a:prstGeom prst="rect">
            <a:avLst/>
          </a:prstGeom>
          <a:noFill/>
          <a:ln>
            <a:noFill/>
          </a:ln>
        </p:spPr>
        <p:txBody>
          <a:bodyPr spcFirstLastPara="1" wrap="square" lIns="0" tIns="0" rIns="0" bIns="0" anchor="t" anchorCtr="0">
            <a:noAutofit/>
          </a:bodyPr>
          <a:lstStyle/>
          <a:p>
            <a:pPr algn="r">
              <a:lnSpc>
                <a:spcPct val="159375"/>
              </a:lnSpc>
              <a:buClr>
                <a:srgbClr val="4D4D4D"/>
              </a:buClr>
              <a:buSzPts val="1000"/>
            </a:pPr>
            <a:r>
              <a:rPr lang="en-US" sz="1000" b="0" i="0" u="none" strike="noStrike" cap="none" err="1">
                <a:solidFill>
                  <a:srgbClr val="4D4D4D"/>
                </a:solidFill>
                <a:latin typeface="Lato"/>
                <a:ea typeface="Lato"/>
                <a:cs typeface="Lato"/>
                <a:sym typeface="Lato"/>
              </a:rPr>
              <a:t>UniQGen</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CTable</a:t>
            </a:r>
            <a:r>
              <a:rPr lang="en-US" sz="1000" b="0" i="0" u="none" strike="noStrike" cap="none">
                <a:solidFill>
                  <a:srgbClr val="4D4D4D"/>
                </a:solidFill>
                <a:latin typeface="Lato"/>
                <a:ea typeface="Lato"/>
                <a:cs typeface="Lato"/>
                <a:sym typeface="Lato"/>
              </a:rPr>
              <a:t> + Chase &amp; </a:t>
            </a:r>
            <a:r>
              <a:rPr lang="en-US" sz="1000" b="0" i="0" u="none" strike="noStrike" cap="none" err="1">
                <a:solidFill>
                  <a:srgbClr val="4D4D4D"/>
                </a:solidFill>
                <a:latin typeface="Lato"/>
                <a:ea typeface="Lato"/>
                <a:cs typeface="Lato"/>
                <a:sym typeface="Lato"/>
              </a:rPr>
              <a:t>Backchase</a:t>
            </a:r>
            <a:endParaRPr lang="en-US" sz="1000" b="0" i="0" u="none" strike="noStrike" cap="none">
              <a:solidFill>
                <a:srgbClr val="4D4D4D"/>
              </a:solidFill>
              <a:latin typeface="Lato"/>
              <a:ea typeface="Lato"/>
              <a:cs typeface="Lato"/>
              <a:sym typeface="Lato"/>
            </a:endParaRPr>
          </a:p>
          <a:p>
            <a:pPr algn="r">
              <a:lnSpc>
                <a:spcPct val="159375"/>
              </a:lnSpc>
              <a:buClr>
                <a:srgbClr val="4D4D4D"/>
              </a:buClr>
              <a:buSzPts val="1000"/>
            </a:pPr>
            <a:endParaRPr sz="1000" b="0" i="0" u="none" strike="noStrike" cap="none"/>
          </a:p>
        </p:txBody>
      </p:sp>
      <p:pic>
        <p:nvPicPr>
          <p:cNvPr id="2" name="Google Shape;122;p34">
            <a:extLst>
              <a:ext uri="{FF2B5EF4-FFF2-40B4-BE49-F238E27FC236}">
                <a16:creationId xmlns:a16="http://schemas.microsoft.com/office/drawing/2014/main" id="{83B2D2B7-1460-8942-E344-E6450E2B9AA2}"/>
              </a:ext>
            </a:extLst>
          </p:cNvPr>
          <p:cNvPicPr preferRelativeResize="0"/>
          <p:nvPr/>
        </p:nvPicPr>
        <p:blipFill>
          <a:blip r:embed="rId6">
            <a:alphaModFix/>
          </a:blip>
          <a:stretch>
            <a:fillRect/>
          </a:stretch>
        </p:blipFill>
        <p:spPr>
          <a:xfrm>
            <a:off x="8458654" y="160486"/>
            <a:ext cx="513674" cy="442223"/>
          </a:xfrm>
          <a:prstGeom prst="rect">
            <a:avLst/>
          </a:prstGeom>
          <a:noFill/>
          <a:ln>
            <a:noFill/>
          </a:ln>
        </p:spPr>
      </p:pic>
      <p:pic>
        <p:nvPicPr>
          <p:cNvPr id="3" name="Google Shape;123;p34">
            <a:extLst>
              <a:ext uri="{FF2B5EF4-FFF2-40B4-BE49-F238E27FC236}">
                <a16:creationId xmlns:a16="http://schemas.microsoft.com/office/drawing/2014/main" id="{8F84513C-044F-4B46-268D-26813FD77682}"/>
              </a:ext>
            </a:extLst>
          </p:cNvPr>
          <p:cNvPicPr preferRelativeResize="0"/>
          <p:nvPr/>
        </p:nvPicPr>
        <p:blipFill rotWithShape="1">
          <a:blip r:embed="rId7">
            <a:alphaModFix/>
          </a:blip>
          <a:srcRect t="17593" b="20679"/>
          <a:stretch/>
        </p:blipFill>
        <p:spPr>
          <a:xfrm>
            <a:off x="7924800" y="4592922"/>
            <a:ext cx="1105103" cy="426371"/>
          </a:xfrm>
          <a:prstGeom prst="rect">
            <a:avLst/>
          </a:prstGeom>
          <a:noFill/>
          <a:ln>
            <a:noFill/>
          </a:ln>
        </p:spPr>
      </p:pic>
      <p:sp>
        <p:nvSpPr>
          <p:cNvPr id="10" name="Google Shape;141;p35">
            <a:extLst>
              <a:ext uri="{FF2B5EF4-FFF2-40B4-BE49-F238E27FC236}">
                <a16:creationId xmlns:a16="http://schemas.microsoft.com/office/drawing/2014/main" id="{43AD5954-3503-ECBF-5693-982C0B334D8F}"/>
              </a:ext>
            </a:extLst>
          </p:cNvPr>
          <p:cNvSpPr/>
          <p:nvPr/>
        </p:nvSpPr>
        <p:spPr>
          <a:xfrm>
            <a:off x="5197252" y="1807868"/>
            <a:ext cx="1594800"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altLang="zh-CN" sz="1300" b="0" i="0" u="none" strike="noStrike" cap="none">
                <a:solidFill>
                  <a:srgbClr val="272525"/>
                </a:solidFill>
                <a:latin typeface="Gelasio"/>
                <a:ea typeface="Gelasio"/>
                <a:cs typeface="Gelasio"/>
                <a:sym typeface="Gelasio"/>
              </a:rPr>
              <a:t>Problem Formulation</a:t>
            </a:r>
            <a:endParaRPr sz="1300" b="0" i="0" u="none" strike="noStrike" cap="none"/>
          </a:p>
        </p:txBody>
      </p:sp>
      <p:sp>
        <p:nvSpPr>
          <p:cNvPr id="11" name="Google Shape;142;p35">
            <a:extLst>
              <a:ext uri="{FF2B5EF4-FFF2-40B4-BE49-F238E27FC236}">
                <a16:creationId xmlns:a16="http://schemas.microsoft.com/office/drawing/2014/main" id="{57BE3682-118E-02A8-4983-F4572AEFBC64}"/>
              </a:ext>
            </a:extLst>
          </p:cNvPr>
          <p:cNvSpPr/>
          <p:nvPr/>
        </p:nvSpPr>
        <p:spPr>
          <a:xfrm>
            <a:off x="5225330" y="2092161"/>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Constraints &amp; Quality Measures</a:t>
            </a:r>
          </a:p>
        </p:txBody>
      </p:sp>
    </p:spTree>
    <p:extLst>
      <p:ext uri="{BB962C8B-B14F-4D97-AF65-F5344CB8AC3E}">
        <p14:creationId xmlns:p14="http://schemas.microsoft.com/office/powerpoint/2010/main" val="369882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A8BC8D6-F0ED-D9DF-34CE-688D4E6AD65D}"/>
            </a:ext>
          </a:extLst>
        </p:cNvPr>
        <p:cNvGrpSpPr/>
        <p:nvPr/>
      </p:nvGrpSpPr>
      <p:grpSpPr>
        <a:xfrm>
          <a:off x="0" y="0"/>
          <a:ext cx="0" cy="0"/>
          <a:chOff x="0" y="0"/>
          <a:chExt cx="0" cy="0"/>
        </a:xfrm>
      </p:grpSpPr>
      <p:cxnSp>
        <p:nvCxnSpPr>
          <p:cNvPr id="32" name="Straight Arrow Connector 31">
            <a:extLst>
              <a:ext uri="{FF2B5EF4-FFF2-40B4-BE49-F238E27FC236}">
                <a16:creationId xmlns:a16="http://schemas.microsoft.com/office/drawing/2014/main" id="{A5495B68-5EFA-A150-ECD7-71FDD075E142}"/>
              </a:ext>
            </a:extLst>
          </p:cNvPr>
          <p:cNvCxnSpPr>
            <a:cxnSpLocks/>
            <a:endCxn id="13" idx="0"/>
          </p:cNvCxnSpPr>
          <p:nvPr/>
        </p:nvCxnSpPr>
        <p:spPr>
          <a:xfrm>
            <a:off x="5323114" y="2033651"/>
            <a:ext cx="1794673" cy="541739"/>
          </a:xfrm>
          <a:prstGeom prst="straightConnector1">
            <a:avLst/>
          </a:prstGeom>
          <a:ln w="38100">
            <a:solidFill>
              <a:srgbClr val="ECD0A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0E3007-AF4A-08A7-C527-9A03136A43BE}"/>
              </a:ext>
            </a:extLst>
          </p:cNvPr>
          <p:cNvCxnSpPr>
            <a:cxnSpLocks/>
            <a:endCxn id="9" idx="0"/>
          </p:cNvCxnSpPr>
          <p:nvPr/>
        </p:nvCxnSpPr>
        <p:spPr>
          <a:xfrm flipH="1">
            <a:off x="2112525" y="2033651"/>
            <a:ext cx="1545075" cy="541739"/>
          </a:xfrm>
          <a:prstGeom prst="straightConnector1">
            <a:avLst/>
          </a:prstGeom>
          <a:ln w="38100">
            <a:solidFill>
              <a:srgbClr val="B3D0D2"/>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A799FD8-3781-D286-2873-569D0A1590AD}"/>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0A6EABD9-940B-B950-C6C6-16C807591D79}"/>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27AA8C61-3E68-960C-5049-BC9F76C6B6DF}"/>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60582119-1F86-DBA2-B6C0-262A6CFA5C4B}"/>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953CFC02-92EE-E465-1BAE-89B9FCA621B4}"/>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a:solidFill>
                  <a:srgbClr val="64748B"/>
                </a:solidFill>
                <a:latin typeface="Aptos" pitchFamily="34" charset="0"/>
                <a:ea typeface="Aptos" pitchFamily="34" charset="-122"/>
                <a:cs typeface="Aptos" pitchFamily="34" charset="-120"/>
              </a:rPr>
              <a:t>UniQGen · ICDE 2026</a:t>
            </a:r>
            <a:endParaRPr lang="en-US" sz="800"/>
          </a:p>
        </p:txBody>
      </p:sp>
      <p:sp>
        <p:nvSpPr>
          <p:cNvPr id="200" name="PageNumber">
            <a:extLst>
              <a:ext uri="{FF2B5EF4-FFF2-40B4-BE49-F238E27FC236}">
                <a16:creationId xmlns:a16="http://schemas.microsoft.com/office/drawing/2014/main" id="{0A99E1BF-BAE0-7422-8104-CA3F5C76E9BB}"/>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18</a:t>
            </a:fld>
            <a:endParaRPr lang="en-US" sz="1200">
              <a:solidFill>
                <a:srgbClr val="595959"/>
              </a:solidFill>
              <a:latin typeface="Gelasio"/>
              <a:ea typeface="Gelasio"/>
            </a:endParaRPr>
          </a:p>
        </p:txBody>
      </p:sp>
      <p:sp>
        <p:nvSpPr>
          <p:cNvPr id="3" name="Text 0">
            <a:extLst>
              <a:ext uri="{FF2B5EF4-FFF2-40B4-BE49-F238E27FC236}">
                <a16:creationId xmlns:a16="http://schemas.microsoft.com/office/drawing/2014/main" id="{81941CFC-E209-F605-4A62-47ACA651310F}"/>
              </a:ext>
            </a:extLst>
          </p:cNvPr>
          <p:cNvSpPr/>
          <p:nvPr/>
        </p:nvSpPr>
        <p:spPr>
          <a:xfrm>
            <a:off x="502471" y="312401"/>
            <a:ext cx="8046720" cy="548640"/>
          </a:xfrm>
          <a:prstGeom prst="rect">
            <a:avLst/>
          </a:prstGeom>
          <a:noFill/>
          <a:ln/>
        </p:spPr>
        <p:txBody>
          <a:bodyPr wrap="square" lIns="0" tIns="0" rIns="0" bIns="0" rtlCol="0" anchor="ctr"/>
          <a:lstStyle/>
          <a:p>
            <a:pPr>
              <a:lnSpc>
                <a:spcPct val="125000"/>
              </a:lnSpc>
              <a:buClr>
                <a:srgbClr val="312F2B"/>
              </a:buClr>
              <a:buSzPts val="2500"/>
            </a:pPr>
            <a:r>
              <a:rPr lang="en-US" sz="2000" spc="-94">
                <a:solidFill>
                  <a:srgbClr val="15171A"/>
                </a:solidFill>
                <a:latin typeface="Georgia"/>
                <a:ea typeface="Georgia" pitchFamily="34" charset="-122"/>
                <a:cs typeface="Georgia" pitchFamily="34" charset="-120"/>
              </a:rPr>
              <a:t>Motivation: Knowledge‑graph QA Lives in </a:t>
            </a:r>
            <a:r>
              <a:rPr lang="en-US" sz="2000" i="1">
                <a:solidFill>
                  <a:srgbClr val="0A5A66"/>
                </a:solidFill>
                <a:latin typeface="Georgia"/>
              </a:rPr>
              <a:t>Two Parallel Worlds</a:t>
            </a:r>
            <a:endParaRPr lang="en-US" sz="2000" i="1">
              <a:solidFill>
                <a:srgbClr val="0A5A66"/>
              </a:solidFill>
              <a:latin typeface="Georgia" panose="02040502050405020303" pitchFamily="18" charset="0"/>
              <a:cs typeface="Arial" pitchFamily="34" charset="-120"/>
            </a:endParaRPr>
          </a:p>
        </p:txBody>
      </p:sp>
      <p:sp>
        <p:nvSpPr>
          <p:cNvPr id="17" name="Shape 11">
            <a:extLst>
              <a:ext uri="{FF2B5EF4-FFF2-40B4-BE49-F238E27FC236}">
                <a16:creationId xmlns:a16="http://schemas.microsoft.com/office/drawing/2014/main" id="{ADF5ECD3-7B77-D6EC-DCBF-1565B372E160}"/>
              </a:ext>
            </a:extLst>
          </p:cNvPr>
          <p:cNvSpPr/>
          <p:nvPr/>
        </p:nvSpPr>
        <p:spPr>
          <a:xfrm>
            <a:off x="542427" y="3864139"/>
            <a:ext cx="8191280" cy="787862"/>
          </a:xfrm>
          <a:prstGeom prst="rect">
            <a:avLst/>
          </a:prstGeom>
          <a:solidFill>
            <a:srgbClr val="EDE9DF"/>
          </a:solidFill>
          <a:ln/>
        </p:spPr>
        <p:txBody>
          <a:bodyPr/>
          <a:lstStyle/>
          <a:p>
            <a:endParaRPr lang="en-US"/>
          </a:p>
        </p:txBody>
      </p:sp>
      <p:sp>
        <p:nvSpPr>
          <p:cNvPr id="18" name="Shape 12">
            <a:extLst>
              <a:ext uri="{FF2B5EF4-FFF2-40B4-BE49-F238E27FC236}">
                <a16:creationId xmlns:a16="http://schemas.microsoft.com/office/drawing/2014/main" id="{1C5147DC-2382-B5F3-F0E4-AD1DADB6B44A}"/>
              </a:ext>
            </a:extLst>
          </p:cNvPr>
          <p:cNvSpPr/>
          <p:nvPr/>
        </p:nvSpPr>
        <p:spPr>
          <a:xfrm>
            <a:off x="542427" y="3858297"/>
            <a:ext cx="54981" cy="793704"/>
          </a:xfrm>
          <a:prstGeom prst="rect">
            <a:avLst/>
          </a:prstGeom>
          <a:solidFill>
            <a:srgbClr val="8A5A1B"/>
          </a:solidFill>
          <a:ln/>
        </p:spPr>
        <p:txBody>
          <a:bodyPr/>
          <a:lstStyle/>
          <a:p>
            <a:endParaRPr lang="en-US"/>
          </a:p>
        </p:txBody>
      </p:sp>
      <p:sp>
        <p:nvSpPr>
          <p:cNvPr id="19" name="Text 13">
            <a:extLst>
              <a:ext uri="{FF2B5EF4-FFF2-40B4-BE49-F238E27FC236}">
                <a16:creationId xmlns:a16="http://schemas.microsoft.com/office/drawing/2014/main" id="{B23BE1A4-DCAC-A18B-B729-BDE4B548766A}"/>
              </a:ext>
            </a:extLst>
          </p:cNvPr>
          <p:cNvSpPr/>
          <p:nvPr/>
        </p:nvSpPr>
        <p:spPr>
          <a:xfrm>
            <a:off x="695798" y="3918825"/>
            <a:ext cx="3071530" cy="197478"/>
          </a:xfrm>
          <a:prstGeom prst="rect">
            <a:avLst/>
          </a:prstGeom>
          <a:noFill/>
          <a:ln/>
        </p:spPr>
        <p:txBody>
          <a:bodyPr wrap="square" lIns="25400" tIns="25400" rIns="25400" bIns="25400" rtlCol="0" anchor="t">
            <a:noAutofit/>
          </a:bodyPr>
          <a:lstStyle/>
          <a:p>
            <a:pPr marL="0" indent="0" algn="l">
              <a:buNone/>
            </a:pPr>
            <a:r>
              <a:rPr lang="en-US" sz="1200" kern="0" spc="396">
                <a:solidFill>
                  <a:srgbClr val="7A7268"/>
                </a:solidFill>
                <a:latin typeface="Arial" pitchFamily="34" charset="0"/>
                <a:ea typeface="Arial" pitchFamily="34" charset="-122"/>
                <a:cs typeface="Arial" pitchFamily="34" charset="-120"/>
              </a:rPr>
              <a:t>GRAPH–MODEL LOCK‑IN</a:t>
            </a:r>
            <a:endParaRPr lang="en-US" sz="1200"/>
          </a:p>
        </p:txBody>
      </p:sp>
      <p:sp>
        <p:nvSpPr>
          <p:cNvPr id="20" name="Text 14">
            <a:extLst>
              <a:ext uri="{FF2B5EF4-FFF2-40B4-BE49-F238E27FC236}">
                <a16:creationId xmlns:a16="http://schemas.microsoft.com/office/drawing/2014/main" id="{04B18C89-41EA-D1BC-9149-957E9FBA7379}"/>
              </a:ext>
            </a:extLst>
          </p:cNvPr>
          <p:cNvSpPr/>
          <p:nvPr/>
        </p:nvSpPr>
        <p:spPr>
          <a:xfrm>
            <a:off x="695798" y="4149912"/>
            <a:ext cx="8046720" cy="411343"/>
          </a:xfrm>
          <a:prstGeom prst="rect">
            <a:avLst/>
          </a:prstGeom>
          <a:noFill/>
          <a:ln/>
        </p:spPr>
        <p:txBody>
          <a:bodyPr wrap="square" lIns="25400" tIns="25400" rIns="25400" bIns="25400" rtlCol="0" anchor="t">
            <a:noAutofit/>
          </a:bodyPr>
          <a:lstStyle/>
          <a:p>
            <a:pPr marL="0" indent="0" algn="l">
              <a:buNone/>
            </a:pPr>
            <a:r>
              <a:rPr lang="en-US" sz="1200">
                <a:solidFill>
                  <a:srgbClr val="15171A"/>
                </a:solidFill>
                <a:latin typeface="Georgia" panose="02040502050405020303" pitchFamily="18" charset="0"/>
                <a:ea typeface="Georgia" pitchFamily="34" charset="-122"/>
                <a:cs typeface="Georgia" pitchFamily="34" charset="-120"/>
              </a:rPr>
              <a:t>On</a:t>
            </a:r>
            <a:r>
              <a:rPr lang="en-US" sz="1100">
                <a:solidFill>
                  <a:srgbClr val="15171A"/>
                </a:solidFill>
                <a:latin typeface="Georgia" panose="02040502050405020303" pitchFamily="18" charset="0"/>
                <a:ea typeface="Georgia" pitchFamily="34" charset="-122"/>
                <a:cs typeface="Georgia" pitchFamily="34" charset="-120"/>
              </a:rPr>
              <a:t>ce an organization commits to a paradigm, the choice propagates to every layer — language, tooling, expertise. </a:t>
            </a:r>
          </a:p>
          <a:p>
            <a:pPr marL="0" indent="0" algn="l">
              <a:buNone/>
            </a:pPr>
            <a:r>
              <a:rPr lang="en-US" sz="1100">
                <a:solidFill>
                  <a:srgbClr val="15171A"/>
                </a:solidFill>
                <a:latin typeface="Georgia" panose="02040502050405020303" pitchFamily="18" charset="0"/>
                <a:ea typeface="Georgia" pitchFamily="34" charset="-122"/>
                <a:cs typeface="Georgia" pitchFamily="34" charset="-120"/>
              </a:rPr>
              <a:t>Migration is costly and risky.</a:t>
            </a:r>
            <a:endParaRPr lang="en-US" sz="1100">
              <a:latin typeface="Georgia" panose="02040502050405020303" pitchFamily="18" charset="0"/>
            </a:endParaRPr>
          </a:p>
        </p:txBody>
      </p:sp>
      <p:sp>
        <p:nvSpPr>
          <p:cNvPr id="23" name="Text 2">
            <a:extLst>
              <a:ext uri="{FF2B5EF4-FFF2-40B4-BE49-F238E27FC236}">
                <a16:creationId xmlns:a16="http://schemas.microsoft.com/office/drawing/2014/main" id="{57B46F51-81EB-963E-1581-2FB90D138F88}"/>
              </a:ext>
            </a:extLst>
          </p:cNvPr>
          <p:cNvSpPr/>
          <p:nvPr/>
        </p:nvSpPr>
        <p:spPr>
          <a:xfrm>
            <a:off x="542427" y="926901"/>
            <a:ext cx="7793841" cy="247903"/>
          </a:xfrm>
          <a:prstGeom prst="rect">
            <a:avLst/>
          </a:prstGeom>
          <a:noFill/>
          <a:ln/>
        </p:spPr>
        <p:txBody>
          <a:bodyPr wrap="square" lIns="508" tIns="508" rIns="508" bIns="508" rtlCol="0" anchor="t">
            <a:normAutofit/>
          </a:bodyPr>
          <a:lstStyle/>
          <a:p>
            <a:pPr>
              <a:lnSpc>
                <a:spcPct val="125000"/>
              </a:lnSpc>
              <a:buClr>
                <a:srgbClr val="312F2B"/>
              </a:buClr>
              <a:buSzPts val="2500"/>
            </a:pPr>
            <a:r>
              <a:rPr lang="en-US" sz="1200" i="1">
                <a:solidFill>
                  <a:schemeClr val="bg2"/>
                </a:solidFill>
                <a:latin typeface="Georgia" panose="02040502050405020303" pitchFamily="18" charset="0"/>
              </a:rPr>
              <a:t>Academic KGQA benchmarks largely assume RDF/SPARQL; enterprise stacks increasingly need LPG/Cypher too.</a:t>
            </a:r>
          </a:p>
        </p:txBody>
      </p:sp>
      <p:grpSp>
        <p:nvGrpSpPr>
          <p:cNvPr id="27" name="Group 26">
            <a:extLst>
              <a:ext uri="{FF2B5EF4-FFF2-40B4-BE49-F238E27FC236}">
                <a16:creationId xmlns:a16="http://schemas.microsoft.com/office/drawing/2014/main" id="{3BBF1D39-3507-CECD-03A1-D06B44F35ED1}"/>
              </a:ext>
            </a:extLst>
          </p:cNvPr>
          <p:cNvGrpSpPr/>
          <p:nvPr/>
        </p:nvGrpSpPr>
        <p:grpSpPr>
          <a:xfrm>
            <a:off x="1015245" y="2575390"/>
            <a:ext cx="2194560" cy="1009210"/>
            <a:chOff x="801519" y="1787326"/>
            <a:chExt cx="2194560" cy="1009210"/>
          </a:xfrm>
        </p:grpSpPr>
        <p:sp>
          <p:nvSpPr>
            <p:cNvPr id="9" name="Shape 3">
              <a:extLst>
                <a:ext uri="{FF2B5EF4-FFF2-40B4-BE49-F238E27FC236}">
                  <a16:creationId xmlns:a16="http://schemas.microsoft.com/office/drawing/2014/main" id="{6A9DD652-E59F-CAE2-C3F3-F918BC06172B}"/>
                </a:ext>
              </a:extLst>
            </p:cNvPr>
            <p:cNvSpPr/>
            <p:nvPr/>
          </p:nvSpPr>
          <p:spPr>
            <a:xfrm>
              <a:off x="801519" y="1787326"/>
              <a:ext cx="2194560" cy="1009210"/>
            </a:xfrm>
            <a:prstGeom prst="roundRect">
              <a:avLst>
                <a:gd name="adj" fmla="val 9195"/>
              </a:avLst>
            </a:prstGeom>
            <a:solidFill>
              <a:srgbClr val="0E7C8A">
                <a:alpha val="10000"/>
              </a:srgbClr>
            </a:solidFill>
            <a:ln w="9525">
              <a:solidFill>
                <a:srgbClr val="0E7C8A">
                  <a:alpha val="25000"/>
                </a:srgbClr>
              </a:solidFill>
              <a:prstDash val="solid"/>
            </a:ln>
          </p:spPr>
          <p:txBody>
            <a:bodyPr/>
            <a:lstStyle/>
            <a:p>
              <a:endParaRPr lang="en-US"/>
            </a:p>
          </p:txBody>
        </p:sp>
        <p:sp>
          <p:nvSpPr>
            <p:cNvPr id="10" name="Text 4">
              <a:extLst>
                <a:ext uri="{FF2B5EF4-FFF2-40B4-BE49-F238E27FC236}">
                  <a16:creationId xmlns:a16="http://schemas.microsoft.com/office/drawing/2014/main" id="{E6E64453-FED4-BB60-0A97-A41C2D8A9D2B}"/>
                </a:ext>
              </a:extLst>
            </p:cNvPr>
            <p:cNvSpPr/>
            <p:nvPr/>
          </p:nvSpPr>
          <p:spPr>
            <a:xfrm>
              <a:off x="1239845" y="2009400"/>
              <a:ext cx="1317908" cy="223025"/>
            </a:xfrm>
            <a:prstGeom prst="rect">
              <a:avLst/>
            </a:prstGeom>
            <a:noFill/>
            <a:ln/>
          </p:spPr>
          <p:txBody>
            <a:bodyPr wrap="square" lIns="25400" tIns="25400" rIns="25400" bIns="25400" rtlCol="0" anchor="t">
              <a:noAutofit/>
            </a:bodyPr>
            <a:lstStyle/>
            <a:p>
              <a:pPr marL="0" indent="0" algn="l">
                <a:buNone/>
              </a:pPr>
              <a:r>
                <a:rPr lang="en-US">
                  <a:solidFill>
                    <a:srgbClr val="0A5A66"/>
                  </a:solidFill>
                  <a:latin typeface="Arial" pitchFamily="34" charset="0"/>
                  <a:ea typeface="Arial" pitchFamily="34" charset="-122"/>
                  <a:cs typeface="Arial" pitchFamily="34" charset="-120"/>
                </a:rPr>
                <a:t>RDF · SPARQL</a:t>
              </a:r>
              <a:endParaRPr lang="en-US"/>
            </a:p>
          </p:txBody>
        </p:sp>
        <p:sp>
          <p:nvSpPr>
            <p:cNvPr id="24" name="TextBox 23">
              <a:extLst>
                <a:ext uri="{FF2B5EF4-FFF2-40B4-BE49-F238E27FC236}">
                  <a16:creationId xmlns:a16="http://schemas.microsoft.com/office/drawing/2014/main" id="{B8D4B2A8-4FC0-04C4-AB1E-3C1B1652705E}"/>
                </a:ext>
              </a:extLst>
            </p:cNvPr>
            <p:cNvSpPr txBox="1"/>
            <p:nvPr/>
          </p:nvSpPr>
          <p:spPr>
            <a:xfrm>
              <a:off x="960910" y="2338705"/>
              <a:ext cx="1875778" cy="292388"/>
            </a:xfrm>
            <a:prstGeom prst="rect">
              <a:avLst/>
            </a:prstGeom>
            <a:noFill/>
          </p:spPr>
          <p:txBody>
            <a:bodyPr wrap="square" rtlCol="0">
              <a:spAutoFit/>
            </a:bodyPr>
            <a:lstStyle/>
            <a:p>
              <a:r>
                <a:rPr lang="en-US" sz="1300">
                  <a:solidFill>
                    <a:schemeClr val="bg2"/>
                  </a:solidFill>
                  <a:latin typeface="Georgia" panose="02040502050405020303" pitchFamily="18" charset="0"/>
                </a:rPr>
                <a:t>Benchmark Ecosystem</a:t>
              </a:r>
            </a:p>
          </p:txBody>
        </p:sp>
      </p:grpSp>
      <p:grpSp>
        <p:nvGrpSpPr>
          <p:cNvPr id="28" name="Group 27">
            <a:extLst>
              <a:ext uri="{FF2B5EF4-FFF2-40B4-BE49-F238E27FC236}">
                <a16:creationId xmlns:a16="http://schemas.microsoft.com/office/drawing/2014/main" id="{769E0262-1413-FE24-F631-C3CCC7759B4A}"/>
              </a:ext>
            </a:extLst>
          </p:cNvPr>
          <p:cNvGrpSpPr/>
          <p:nvPr/>
        </p:nvGrpSpPr>
        <p:grpSpPr>
          <a:xfrm>
            <a:off x="6020507" y="2575390"/>
            <a:ext cx="2194560" cy="1009210"/>
            <a:chOff x="5615920" y="1787326"/>
            <a:chExt cx="2194560" cy="1009210"/>
          </a:xfrm>
        </p:grpSpPr>
        <p:sp>
          <p:nvSpPr>
            <p:cNvPr id="13" name="Shape 7">
              <a:extLst>
                <a:ext uri="{FF2B5EF4-FFF2-40B4-BE49-F238E27FC236}">
                  <a16:creationId xmlns:a16="http://schemas.microsoft.com/office/drawing/2014/main" id="{3AD251FC-2865-9C18-5518-ED06E85E3C18}"/>
                </a:ext>
              </a:extLst>
            </p:cNvPr>
            <p:cNvSpPr/>
            <p:nvPr/>
          </p:nvSpPr>
          <p:spPr>
            <a:xfrm>
              <a:off x="5615920" y="1787326"/>
              <a:ext cx="2194560" cy="1009210"/>
            </a:xfrm>
            <a:prstGeom prst="roundRect">
              <a:avLst>
                <a:gd name="adj" fmla="val 9195"/>
              </a:avLst>
            </a:prstGeom>
            <a:solidFill>
              <a:srgbClr val="D58A2C">
                <a:alpha val="12000"/>
              </a:srgbClr>
            </a:solidFill>
            <a:ln w="9525">
              <a:solidFill>
                <a:srgbClr val="D58A2C">
                  <a:alpha val="30000"/>
                </a:srgbClr>
              </a:solidFill>
              <a:prstDash val="solid"/>
            </a:ln>
          </p:spPr>
          <p:txBody>
            <a:bodyPr/>
            <a:lstStyle/>
            <a:p>
              <a:endParaRPr lang="en-US"/>
            </a:p>
          </p:txBody>
        </p:sp>
        <p:sp>
          <p:nvSpPr>
            <p:cNvPr id="14" name="Text 8">
              <a:extLst>
                <a:ext uri="{FF2B5EF4-FFF2-40B4-BE49-F238E27FC236}">
                  <a16:creationId xmlns:a16="http://schemas.microsoft.com/office/drawing/2014/main" id="{5C0D8E9F-0C39-E96C-D1B6-69FF0465CEB4}"/>
                </a:ext>
              </a:extLst>
            </p:cNvPr>
            <p:cNvSpPr/>
            <p:nvPr/>
          </p:nvSpPr>
          <p:spPr>
            <a:xfrm>
              <a:off x="6138251" y="1986845"/>
              <a:ext cx="1149897" cy="248135"/>
            </a:xfrm>
            <a:prstGeom prst="rect">
              <a:avLst/>
            </a:prstGeom>
            <a:noFill/>
            <a:ln/>
          </p:spPr>
          <p:txBody>
            <a:bodyPr wrap="square" lIns="25400" tIns="25400" rIns="25400" bIns="25400" rtlCol="0" anchor="t">
              <a:normAutofit lnSpcReduction="10000"/>
            </a:bodyPr>
            <a:lstStyle/>
            <a:p>
              <a:pPr marL="0" indent="0" algn="l">
                <a:buNone/>
              </a:pPr>
              <a:r>
                <a:rPr lang="en-US">
                  <a:solidFill>
                    <a:srgbClr val="8A5A1B"/>
                  </a:solidFill>
                  <a:latin typeface="Arial" pitchFamily="34" charset="0"/>
                  <a:ea typeface="Arial" pitchFamily="34" charset="-122"/>
                  <a:cs typeface="Arial" pitchFamily="34" charset="-120"/>
                </a:rPr>
                <a:t>LPG · Cypher</a:t>
              </a:r>
              <a:endParaRPr lang="en-US"/>
            </a:p>
          </p:txBody>
        </p:sp>
        <p:sp>
          <p:nvSpPr>
            <p:cNvPr id="25" name="TextBox 24">
              <a:extLst>
                <a:ext uri="{FF2B5EF4-FFF2-40B4-BE49-F238E27FC236}">
                  <a16:creationId xmlns:a16="http://schemas.microsoft.com/office/drawing/2014/main" id="{F082D622-C9FD-406C-9E6C-C8CB1C48C348}"/>
                </a:ext>
              </a:extLst>
            </p:cNvPr>
            <p:cNvSpPr txBox="1"/>
            <p:nvPr/>
          </p:nvSpPr>
          <p:spPr>
            <a:xfrm>
              <a:off x="5789583" y="2336231"/>
              <a:ext cx="1847231" cy="292388"/>
            </a:xfrm>
            <a:prstGeom prst="rect">
              <a:avLst/>
            </a:prstGeom>
            <a:noFill/>
          </p:spPr>
          <p:txBody>
            <a:bodyPr wrap="square" rtlCol="0">
              <a:spAutoFit/>
            </a:bodyPr>
            <a:lstStyle/>
            <a:p>
              <a:r>
                <a:rPr lang="en-US" sz="1300">
                  <a:solidFill>
                    <a:schemeClr val="bg2"/>
                  </a:solidFill>
                  <a:latin typeface="Georgia" panose="02040502050405020303" pitchFamily="18" charset="0"/>
                </a:rPr>
                <a:t>Production Ecosystem</a:t>
              </a:r>
            </a:p>
          </p:txBody>
        </p:sp>
      </p:grpSp>
      <p:sp>
        <p:nvSpPr>
          <p:cNvPr id="36" name="Shape 1">
            <a:extLst>
              <a:ext uri="{FF2B5EF4-FFF2-40B4-BE49-F238E27FC236}">
                <a16:creationId xmlns:a16="http://schemas.microsoft.com/office/drawing/2014/main" id="{6663129D-B3CF-C33B-39E8-DF51B929553B}"/>
              </a:ext>
            </a:extLst>
          </p:cNvPr>
          <p:cNvSpPr/>
          <p:nvPr/>
        </p:nvSpPr>
        <p:spPr>
          <a:xfrm>
            <a:off x="3579158" y="1479803"/>
            <a:ext cx="1893346" cy="677078"/>
          </a:xfrm>
          <a:prstGeom prst="rect">
            <a:avLst/>
          </a:prstGeom>
          <a:solidFill>
            <a:srgbClr val="F7FAFC"/>
          </a:solidFill>
          <a:ln w="12700">
            <a:solidFill>
              <a:srgbClr val="E2E8F0"/>
            </a:solidFill>
            <a:prstDash val="solid"/>
          </a:ln>
          <a:effectLst>
            <a:outerShdw blurRad="50800" dist="25400" dir="8100000" algn="bl" rotWithShape="0">
              <a:srgbClr val="000000">
                <a:alpha val="10000"/>
              </a:srgbClr>
            </a:outerShdw>
          </a:effectLst>
        </p:spPr>
        <p:txBody>
          <a:bodyPr/>
          <a:lstStyle/>
          <a:p>
            <a:endParaRPr lang="en-US"/>
          </a:p>
        </p:txBody>
      </p:sp>
      <p:sp>
        <p:nvSpPr>
          <p:cNvPr id="26" name="Text 5">
            <a:extLst>
              <a:ext uri="{FF2B5EF4-FFF2-40B4-BE49-F238E27FC236}">
                <a16:creationId xmlns:a16="http://schemas.microsoft.com/office/drawing/2014/main" id="{D7422126-9BF3-30FD-FEDA-AF1B3E4451D8}"/>
              </a:ext>
            </a:extLst>
          </p:cNvPr>
          <p:cNvSpPr/>
          <p:nvPr/>
        </p:nvSpPr>
        <p:spPr>
          <a:xfrm>
            <a:off x="3566160" y="1443438"/>
            <a:ext cx="2011680" cy="749808"/>
          </a:xfrm>
          <a:prstGeom prst="roundRect">
            <a:avLst/>
          </a:prstGeom>
          <a:noFill/>
          <a:ln w="12700">
            <a:noFill/>
          </a:ln>
        </p:spPr>
        <p:txBody>
          <a:bodyPr wrap="square" lIns="1524" tIns="1524" rIns="1524" bIns="1524" rtlCol="0" anchor="ctr">
            <a:normAutofit/>
          </a:bodyPr>
          <a:lstStyle/>
          <a:p>
            <a:pPr marL="0" indent="0" algn="ctr">
              <a:buNone/>
            </a:pPr>
            <a:r>
              <a:rPr lang="en-US">
                <a:solidFill>
                  <a:schemeClr val="bg2"/>
                </a:solidFill>
                <a:latin typeface="Georgia" panose="02040502050405020303" pitchFamily="18" charset="0"/>
                <a:ea typeface="Aptos" pitchFamily="34" charset="-122"/>
                <a:cs typeface="Arial" panose="020B0604020202020204" pitchFamily="34" charset="0"/>
              </a:rPr>
              <a:t>Natural-language</a:t>
            </a:r>
            <a:endParaRPr lang="en-US">
              <a:solidFill>
                <a:schemeClr val="bg2"/>
              </a:solidFill>
              <a:latin typeface="Georgia" panose="02040502050405020303" pitchFamily="18" charset="0"/>
              <a:cs typeface="Arial" panose="020B0604020202020204" pitchFamily="34" charset="0"/>
            </a:endParaRPr>
          </a:p>
          <a:p>
            <a:pPr marL="0" indent="0" algn="ctr">
              <a:buNone/>
            </a:pPr>
            <a:r>
              <a:rPr lang="en-US">
                <a:solidFill>
                  <a:schemeClr val="bg2"/>
                </a:solidFill>
                <a:latin typeface="Georgia" panose="02040502050405020303" pitchFamily="18" charset="0"/>
                <a:ea typeface="Aptos" pitchFamily="34" charset="-122"/>
                <a:cs typeface="Arial" panose="020B0604020202020204" pitchFamily="34" charset="0"/>
              </a:rPr>
              <a:t>User Intent</a:t>
            </a:r>
            <a:endParaRPr lang="en-US">
              <a:solidFill>
                <a:schemeClr val="bg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28649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28"/>
        <p:cNvGrpSpPr/>
        <p:nvPr/>
      </p:nvGrpSpPr>
      <p:grpSpPr>
        <a:xfrm>
          <a:off x="0" y="0"/>
          <a:ext cx="0" cy="0"/>
          <a:chOff x="0" y="0"/>
          <a:chExt cx="0" cy="0"/>
        </a:xfrm>
      </p:grpSpPr>
      <p:pic>
        <p:nvPicPr>
          <p:cNvPr id="129" name="Google Shape;129;p35" descr="preencoded.png"/>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30" name="Google Shape;130;p35"/>
          <p:cNvSpPr/>
          <p:nvPr/>
        </p:nvSpPr>
        <p:spPr>
          <a:xfrm>
            <a:off x="0" y="-1212"/>
            <a:ext cx="9144000" cy="5143500"/>
          </a:xfrm>
          <a:prstGeom prst="rect">
            <a:avLst/>
          </a:prstGeom>
          <a:solidFill>
            <a:srgbClr val="FFFFFF">
              <a:alpha val="8471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1" name="Google Shape;131;p35"/>
          <p:cNvSpPr/>
          <p:nvPr/>
        </p:nvSpPr>
        <p:spPr>
          <a:xfrm>
            <a:off x="433859" y="227137"/>
            <a:ext cx="2537941" cy="44222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312F2B"/>
              </a:buClr>
              <a:buSzPts val="2500"/>
              <a:buFont typeface="Gelasio"/>
              <a:buNone/>
            </a:pPr>
            <a:r>
              <a:rPr lang="en" sz="2500" b="0" i="0" u="none" strike="noStrike" cap="none">
                <a:solidFill>
                  <a:srgbClr val="312F2B"/>
                </a:solidFill>
                <a:latin typeface="Gelasio"/>
                <a:ea typeface="Gelasio"/>
                <a:cs typeface="Gelasio"/>
                <a:sym typeface="Gelasio"/>
              </a:rPr>
              <a:t>Roadmap</a:t>
            </a:r>
            <a:endParaRPr sz="2500" b="0" i="0" u="none" strike="noStrike" cap="none"/>
          </a:p>
        </p:txBody>
      </p:sp>
      <p:sp>
        <p:nvSpPr>
          <p:cNvPr id="132" name="Google Shape;132;p35"/>
          <p:cNvSpPr/>
          <p:nvPr/>
        </p:nvSpPr>
        <p:spPr>
          <a:xfrm>
            <a:off x="4552156" y="998541"/>
            <a:ext cx="14400" cy="38508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3" name="Google Shape;133;p35"/>
          <p:cNvSpPr/>
          <p:nvPr/>
        </p:nvSpPr>
        <p:spPr>
          <a:xfrm>
            <a:off x="4047369" y="1134867"/>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4" name="Google Shape;134;p35"/>
          <p:cNvSpPr/>
          <p:nvPr/>
        </p:nvSpPr>
        <p:spPr>
          <a:xfrm>
            <a:off x="4415793" y="99854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6" name="Google Shape;136;p35"/>
          <p:cNvSpPr/>
          <p:nvPr/>
        </p:nvSpPr>
        <p:spPr>
          <a:xfrm>
            <a:off x="2326506" y="104237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 sz="1300" b="0" i="0" u="none" strike="noStrike" cap="none">
                <a:solidFill>
                  <a:srgbClr val="272525"/>
                </a:solidFill>
                <a:latin typeface="Gelasio"/>
                <a:ea typeface="Gelasio"/>
                <a:cs typeface="Gelasio"/>
                <a:sym typeface="Gelasio"/>
              </a:rPr>
              <a:t>Motivation</a:t>
            </a:r>
            <a:endParaRPr sz="1300" b="0" i="0" u="none" strike="noStrike" cap="none"/>
          </a:p>
        </p:txBody>
      </p:sp>
      <p:sp>
        <p:nvSpPr>
          <p:cNvPr id="137" name="Google Shape;137;p35"/>
          <p:cNvSpPr/>
          <p:nvPr/>
        </p:nvSpPr>
        <p:spPr>
          <a:xfrm>
            <a:off x="433859" y="1318149"/>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Why </a:t>
            </a:r>
            <a:r>
              <a:rPr lang="en-US" altLang="zh-CN" sz="1000">
                <a:solidFill>
                  <a:srgbClr val="4D4D4D"/>
                </a:solidFill>
                <a:latin typeface="Lato"/>
                <a:ea typeface="Lato"/>
                <a:cs typeface="Lato"/>
                <a:sym typeface="Lato"/>
              </a:rPr>
              <a:t>unified</a:t>
            </a:r>
            <a:r>
              <a:rPr lang="zh-CN" altLang="en-US" sz="1000">
                <a:solidFill>
                  <a:srgbClr val="4D4D4D"/>
                </a:solidFill>
                <a:latin typeface="Lato"/>
                <a:ea typeface="Lato"/>
                <a:cs typeface="Lato"/>
                <a:sym typeface="Lato"/>
              </a:rPr>
              <a:t> </a:t>
            </a:r>
            <a:r>
              <a:rPr lang="en-US" altLang="zh-CN" sz="1000">
                <a:solidFill>
                  <a:srgbClr val="4D4D4D"/>
                </a:solidFill>
                <a:latin typeface="Lato"/>
                <a:ea typeface="Lato"/>
                <a:cs typeface="Lato"/>
                <a:sym typeface="Lato"/>
              </a:rPr>
              <a:t>KGQA</a:t>
            </a:r>
            <a:r>
              <a:rPr lang="en" sz="1000" b="0" i="0" u="none" strike="noStrike" cap="none">
                <a:solidFill>
                  <a:srgbClr val="4D4D4D"/>
                </a:solidFill>
                <a:latin typeface="Lato"/>
                <a:ea typeface="Lato"/>
                <a:cs typeface="Lato"/>
                <a:sym typeface="Lato"/>
              </a:rPr>
              <a:t>?</a:t>
            </a:r>
            <a:endParaRPr sz="1000" b="0" i="0" u="none" strike="noStrike" cap="none"/>
          </a:p>
        </p:txBody>
      </p:sp>
      <p:sp>
        <p:nvSpPr>
          <p:cNvPr id="138" name="Google Shape;138;p35"/>
          <p:cNvSpPr/>
          <p:nvPr/>
        </p:nvSpPr>
        <p:spPr>
          <a:xfrm>
            <a:off x="4688520" y="1900365"/>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9" name="Google Shape;139;p35"/>
          <p:cNvSpPr/>
          <p:nvPr/>
        </p:nvSpPr>
        <p:spPr>
          <a:xfrm>
            <a:off x="4415793" y="1764039"/>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0" name="Google Shape;140;p35"/>
          <p:cNvSpPr/>
          <p:nvPr/>
        </p:nvSpPr>
        <p:spPr>
          <a:xfrm>
            <a:off x="4456456" y="1029717"/>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a:solidFill>
                  <a:srgbClr val="272525"/>
                </a:solidFill>
                <a:latin typeface="Gelasio"/>
                <a:sym typeface="Gelasio"/>
              </a:rPr>
              <a:t>1</a:t>
            </a:r>
            <a:endParaRPr sz="1500" b="0" i="0" u="none" strike="noStrike" cap="none"/>
          </a:p>
        </p:txBody>
      </p:sp>
      <p:sp>
        <p:nvSpPr>
          <p:cNvPr id="141" name="Google Shape;141;p35"/>
          <p:cNvSpPr/>
          <p:nvPr/>
        </p:nvSpPr>
        <p:spPr>
          <a:xfrm>
            <a:off x="5197252" y="1807868"/>
            <a:ext cx="1594800"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altLang="zh-CN" sz="1300" b="0" i="0" u="none" strike="noStrike" cap="none">
                <a:solidFill>
                  <a:srgbClr val="272525"/>
                </a:solidFill>
                <a:latin typeface="Gelasio"/>
                <a:ea typeface="Gelasio"/>
                <a:cs typeface="Gelasio"/>
                <a:sym typeface="Gelasio"/>
              </a:rPr>
              <a:t>Problem Formulation</a:t>
            </a:r>
            <a:endParaRPr sz="1300" b="0" i="0" u="none" strike="noStrike" cap="none"/>
          </a:p>
        </p:txBody>
      </p:sp>
      <p:sp>
        <p:nvSpPr>
          <p:cNvPr id="142" name="Google Shape;142;p35"/>
          <p:cNvSpPr/>
          <p:nvPr/>
        </p:nvSpPr>
        <p:spPr>
          <a:xfrm>
            <a:off x="5225330" y="2092161"/>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Constraints &amp; Quality Measures</a:t>
            </a:r>
          </a:p>
        </p:txBody>
      </p:sp>
      <p:sp>
        <p:nvSpPr>
          <p:cNvPr id="145" name="Google Shape;145;p35"/>
          <p:cNvSpPr/>
          <p:nvPr/>
        </p:nvSpPr>
        <p:spPr>
          <a:xfrm>
            <a:off x="4047369" y="2570538"/>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6" name="Google Shape;146;p35"/>
          <p:cNvSpPr/>
          <p:nvPr/>
        </p:nvSpPr>
        <p:spPr>
          <a:xfrm>
            <a:off x="4415793" y="243421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7" name="Google Shape;147;p35"/>
          <p:cNvSpPr/>
          <p:nvPr/>
        </p:nvSpPr>
        <p:spPr>
          <a:xfrm>
            <a:off x="4463604" y="2458099"/>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3</a:t>
            </a:r>
            <a:endParaRPr sz="1500" b="0" i="0" u="none" strike="noStrike" cap="none"/>
          </a:p>
        </p:txBody>
      </p:sp>
      <p:sp>
        <p:nvSpPr>
          <p:cNvPr id="148" name="Google Shape;148;p35"/>
          <p:cNvSpPr/>
          <p:nvPr/>
        </p:nvSpPr>
        <p:spPr>
          <a:xfrm>
            <a:off x="2326506" y="247804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US" sz="1300" b="0" i="0" u="none" strike="noStrike" cap="none">
                <a:solidFill>
                  <a:srgbClr val="272525"/>
                </a:solidFill>
                <a:latin typeface="Gelasio"/>
                <a:ea typeface="Gelasio"/>
                <a:cs typeface="Gelasio"/>
                <a:sym typeface="Gelasio"/>
              </a:rPr>
              <a:t>Framework</a:t>
            </a:r>
          </a:p>
        </p:txBody>
      </p:sp>
      <p:sp>
        <p:nvSpPr>
          <p:cNvPr id="151" name="Google Shape;151;p35"/>
          <p:cNvSpPr/>
          <p:nvPr/>
        </p:nvSpPr>
        <p:spPr>
          <a:xfrm>
            <a:off x="4688520" y="3240711"/>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2" name="Google Shape;152;p35"/>
          <p:cNvSpPr/>
          <p:nvPr/>
        </p:nvSpPr>
        <p:spPr>
          <a:xfrm>
            <a:off x="4415793" y="3104384"/>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3" name="Google Shape;153;p35"/>
          <p:cNvSpPr/>
          <p:nvPr/>
        </p:nvSpPr>
        <p:spPr>
          <a:xfrm>
            <a:off x="4463604" y="3128271"/>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4</a:t>
            </a:r>
            <a:endParaRPr sz="1500" b="0" i="0" u="none" strike="noStrike" cap="none"/>
          </a:p>
        </p:txBody>
      </p:sp>
      <p:sp>
        <p:nvSpPr>
          <p:cNvPr id="154" name="Google Shape;154;p35"/>
          <p:cNvSpPr/>
          <p:nvPr/>
        </p:nvSpPr>
        <p:spPr>
          <a:xfrm>
            <a:off x="5197252" y="3148214"/>
            <a:ext cx="2060798"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sz="1300">
                <a:solidFill>
                  <a:srgbClr val="272525"/>
                </a:solidFill>
                <a:latin typeface="Gelasio"/>
                <a:sym typeface="Gelasio"/>
              </a:rPr>
              <a:t>Deployment &amp; Experiments</a:t>
            </a:r>
            <a:endParaRPr lang="en-US" sz="1300" b="0" i="0" u="none" strike="noStrike" cap="none"/>
          </a:p>
        </p:txBody>
      </p:sp>
      <p:sp>
        <p:nvSpPr>
          <p:cNvPr id="155" name="Google Shape;155;p35"/>
          <p:cNvSpPr/>
          <p:nvPr/>
        </p:nvSpPr>
        <p:spPr>
          <a:xfrm>
            <a:off x="5226280" y="3462633"/>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Amazon Neptune + </a:t>
            </a:r>
            <a:r>
              <a:rPr lang="en-US" sz="1000" b="0" i="0" u="none" strike="noStrike" cap="none" err="1">
                <a:solidFill>
                  <a:srgbClr val="4D4D4D"/>
                </a:solidFill>
                <a:latin typeface="Lato"/>
                <a:ea typeface="Lato"/>
                <a:cs typeface="Lato"/>
                <a:sym typeface="Lato"/>
              </a:rPr>
              <a:t>GrailQA</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GraphQ</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WebQSP</a:t>
            </a:r>
            <a:endParaRPr lang="en-US" sz="1000" b="0" i="0" u="none" strike="noStrike" cap="none">
              <a:solidFill>
                <a:srgbClr val="4D4D4D"/>
              </a:solidFill>
              <a:latin typeface="Lato"/>
              <a:ea typeface="Lato"/>
              <a:cs typeface="Lato"/>
              <a:sym typeface="Lato"/>
            </a:endParaRPr>
          </a:p>
        </p:txBody>
      </p:sp>
      <p:sp>
        <p:nvSpPr>
          <p:cNvPr id="157" name="Google Shape;157;p35"/>
          <p:cNvSpPr/>
          <p:nvPr/>
        </p:nvSpPr>
        <p:spPr>
          <a:xfrm>
            <a:off x="4047369" y="3910884"/>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8" name="Google Shape;158;p35"/>
          <p:cNvSpPr/>
          <p:nvPr/>
        </p:nvSpPr>
        <p:spPr>
          <a:xfrm>
            <a:off x="4415793" y="3774557"/>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9" name="Google Shape;159;p35"/>
          <p:cNvSpPr/>
          <p:nvPr/>
        </p:nvSpPr>
        <p:spPr>
          <a:xfrm>
            <a:off x="4463604" y="3798444"/>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5</a:t>
            </a:r>
            <a:endParaRPr sz="1500" b="0" i="0" u="none" strike="noStrike" cap="none"/>
          </a:p>
        </p:txBody>
      </p:sp>
      <p:sp>
        <p:nvSpPr>
          <p:cNvPr id="160" name="Google Shape;160;p35"/>
          <p:cNvSpPr/>
          <p:nvPr/>
        </p:nvSpPr>
        <p:spPr>
          <a:xfrm>
            <a:off x="2326506" y="3818387"/>
            <a:ext cx="1594800" cy="199200"/>
          </a:xfrm>
          <a:prstGeom prst="rect">
            <a:avLst/>
          </a:prstGeom>
          <a:noFill/>
          <a:ln>
            <a:noFill/>
          </a:ln>
        </p:spPr>
        <p:txBody>
          <a:bodyPr spcFirstLastPara="1" wrap="square" lIns="0" tIns="0" rIns="0" bIns="0" anchor="t" anchorCtr="0">
            <a:noAutofit/>
          </a:bodyPr>
          <a:lstStyle/>
          <a:p>
            <a:pPr algn="r">
              <a:lnSpc>
                <a:spcPct val="125000"/>
              </a:lnSpc>
              <a:buClr>
                <a:srgbClr val="272525"/>
              </a:buClr>
              <a:buSzPts val="1300"/>
            </a:pPr>
            <a:r>
              <a:rPr lang="en-US" sz="1300">
                <a:solidFill>
                  <a:srgbClr val="272525"/>
                </a:solidFill>
                <a:latin typeface="Gelasio"/>
                <a:sym typeface="Gelasio"/>
              </a:rPr>
              <a:t>Conclusion</a:t>
            </a:r>
            <a:endParaRPr lang="en-US" sz="1300"/>
          </a:p>
          <a:p>
            <a:pPr marL="0" marR="0" lvl="0" indent="0" algn="r" rtl="0">
              <a:lnSpc>
                <a:spcPct val="125000"/>
              </a:lnSpc>
              <a:spcBef>
                <a:spcPts val="0"/>
              </a:spcBef>
              <a:spcAft>
                <a:spcPts val="0"/>
              </a:spcAft>
              <a:buClr>
                <a:srgbClr val="272525"/>
              </a:buClr>
              <a:buSzPts val="1300"/>
              <a:buFont typeface="Gelasio"/>
              <a:buNone/>
            </a:pPr>
            <a:endParaRPr sz="1300" b="0" i="0" u="none" strike="noStrike" cap="none"/>
          </a:p>
        </p:txBody>
      </p:sp>
      <p:pic>
        <p:nvPicPr>
          <p:cNvPr id="163" name="Google Shape;163;p35" title="vecteezy_amazon-logo-png-amazon-icon-transparent-png_19766240.png"/>
          <p:cNvPicPr preferRelativeResize="0"/>
          <p:nvPr/>
        </p:nvPicPr>
        <p:blipFill>
          <a:blip r:embed="rId4">
            <a:alphaModFix/>
          </a:blip>
          <a:stretch>
            <a:fillRect/>
          </a:stretch>
        </p:blipFill>
        <p:spPr>
          <a:xfrm>
            <a:off x="6699547" y="4569420"/>
            <a:ext cx="1270403" cy="561380"/>
          </a:xfrm>
          <a:prstGeom prst="rect">
            <a:avLst/>
          </a:prstGeom>
          <a:noFill/>
          <a:ln>
            <a:noFill/>
          </a:ln>
        </p:spPr>
      </p:pic>
      <p:pic>
        <p:nvPicPr>
          <p:cNvPr id="2" name="Google Shape;122;p34">
            <a:extLst>
              <a:ext uri="{FF2B5EF4-FFF2-40B4-BE49-F238E27FC236}">
                <a16:creationId xmlns:a16="http://schemas.microsoft.com/office/drawing/2014/main" id="{EC046C57-E19D-88C1-9F41-0F347540E9FF}"/>
              </a:ext>
            </a:extLst>
          </p:cNvPr>
          <p:cNvPicPr preferRelativeResize="0"/>
          <p:nvPr/>
        </p:nvPicPr>
        <p:blipFill>
          <a:blip r:embed="rId5">
            <a:alphaModFix/>
          </a:blip>
          <a:stretch>
            <a:fillRect/>
          </a:stretch>
        </p:blipFill>
        <p:spPr>
          <a:xfrm>
            <a:off x="8458654" y="160486"/>
            <a:ext cx="513674" cy="442223"/>
          </a:xfrm>
          <a:prstGeom prst="rect">
            <a:avLst/>
          </a:prstGeom>
          <a:noFill/>
          <a:ln>
            <a:noFill/>
          </a:ln>
        </p:spPr>
      </p:pic>
      <p:pic>
        <p:nvPicPr>
          <p:cNvPr id="3" name="Google Shape;123;p34">
            <a:extLst>
              <a:ext uri="{FF2B5EF4-FFF2-40B4-BE49-F238E27FC236}">
                <a16:creationId xmlns:a16="http://schemas.microsoft.com/office/drawing/2014/main" id="{850C40AC-7472-A534-41BC-EBEEF8321EF7}"/>
              </a:ext>
            </a:extLst>
          </p:cNvPr>
          <p:cNvPicPr preferRelativeResize="0"/>
          <p:nvPr/>
        </p:nvPicPr>
        <p:blipFill rotWithShape="1">
          <a:blip r:embed="rId6">
            <a:alphaModFix/>
          </a:blip>
          <a:srcRect t="17593" b="20679"/>
          <a:stretch/>
        </p:blipFill>
        <p:spPr>
          <a:xfrm>
            <a:off x="7924800" y="4592922"/>
            <a:ext cx="1105103" cy="426371"/>
          </a:xfrm>
          <a:prstGeom prst="rect">
            <a:avLst/>
          </a:prstGeom>
          <a:noFill/>
          <a:ln>
            <a:noFill/>
          </a:ln>
        </p:spPr>
      </p:pic>
      <p:pic>
        <p:nvPicPr>
          <p:cNvPr id="5" name="Google Shape;135;p35" descr="preencoded.png">
            <a:extLst>
              <a:ext uri="{FF2B5EF4-FFF2-40B4-BE49-F238E27FC236}">
                <a16:creationId xmlns:a16="http://schemas.microsoft.com/office/drawing/2014/main" id="{57E56BDC-7AD3-F595-CD09-6D0579FA33A3}"/>
              </a:ext>
            </a:extLst>
          </p:cNvPr>
          <p:cNvPicPr preferRelativeResize="0"/>
          <p:nvPr/>
        </p:nvPicPr>
        <p:blipFill rotWithShape="1">
          <a:blip r:embed="rId7">
            <a:alphaModFix/>
          </a:blip>
          <a:srcRect/>
          <a:stretch/>
        </p:blipFill>
        <p:spPr>
          <a:xfrm>
            <a:off x="4456537" y="1795181"/>
            <a:ext cx="191319" cy="239167"/>
          </a:xfrm>
          <a:prstGeom prst="rect">
            <a:avLst/>
          </a:prstGeom>
          <a:noFill/>
          <a:ln>
            <a:noFill/>
          </a:ln>
        </p:spPr>
      </p:pic>
      <p:sp>
        <p:nvSpPr>
          <p:cNvPr id="4" name="Google Shape;161;p35">
            <a:extLst>
              <a:ext uri="{FF2B5EF4-FFF2-40B4-BE49-F238E27FC236}">
                <a16:creationId xmlns:a16="http://schemas.microsoft.com/office/drawing/2014/main" id="{9CBB29EB-E0F0-4625-C815-CCD6210699C1}"/>
              </a:ext>
            </a:extLst>
          </p:cNvPr>
          <p:cNvSpPr/>
          <p:nvPr/>
        </p:nvSpPr>
        <p:spPr>
          <a:xfrm>
            <a:off x="401802" y="4134510"/>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Major Contributions</a:t>
            </a:r>
            <a:endParaRPr sz="1000" b="0" i="0" u="none" strike="noStrike" cap="none"/>
          </a:p>
        </p:txBody>
      </p:sp>
      <p:sp>
        <p:nvSpPr>
          <p:cNvPr id="6" name="Google Shape;164;p35">
            <a:extLst>
              <a:ext uri="{FF2B5EF4-FFF2-40B4-BE49-F238E27FC236}">
                <a16:creationId xmlns:a16="http://schemas.microsoft.com/office/drawing/2014/main" id="{08F9041E-2CDD-E32C-41C5-DB7E6F5F9402}"/>
              </a:ext>
            </a:extLst>
          </p:cNvPr>
          <p:cNvSpPr/>
          <p:nvPr/>
        </p:nvSpPr>
        <p:spPr>
          <a:xfrm>
            <a:off x="401802" y="2789064"/>
            <a:ext cx="3487500" cy="204300"/>
          </a:xfrm>
          <a:prstGeom prst="rect">
            <a:avLst/>
          </a:prstGeom>
          <a:noFill/>
          <a:ln>
            <a:noFill/>
          </a:ln>
        </p:spPr>
        <p:txBody>
          <a:bodyPr spcFirstLastPara="1" wrap="square" lIns="0" tIns="0" rIns="0" bIns="0" anchor="t" anchorCtr="0">
            <a:noAutofit/>
          </a:bodyPr>
          <a:lstStyle/>
          <a:p>
            <a:pPr algn="r">
              <a:lnSpc>
                <a:spcPct val="159375"/>
              </a:lnSpc>
              <a:buClr>
                <a:srgbClr val="4D4D4D"/>
              </a:buClr>
              <a:buSzPts val="1000"/>
            </a:pPr>
            <a:r>
              <a:rPr lang="en-US" sz="1000" b="0" i="0" u="none" strike="noStrike" cap="none" err="1">
                <a:solidFill>
                  <a:srgbClr val="4D4D4D"/>
                </a:solidFill>
                <a:latin typeface="Lato"/>
                <a:ea typeface="Lato"/>
                <a:cs typeface="Lato"/>
                <a:sym typeface="Lato"/>
              </a:rPr>
              <a:t>UniQGen</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CTable</a:t>
            </a:r>
            <a:r>
              <a:rPr lang="en-US" sz="1000" b="0" i="0" u="none" strike="noStrike" cap="none">
                <a:solidFill>
                  <a:srgbClr val="4D4D4D"/>
                </a:solidFill>
                <a:latin typeface="Lato"/>
                <a:ea typeface="Lato"/>
                <a:cs typeface="Lato"/>
                <a:sym typeface="Lato"/>
              </a:rPr>
              <a:t> + Chase &amp; </a:t>
            </a:r>
            <a:r>
              <a:rPr lang="en-US" sz="1000" b="0" i="0" u="none" strike="noStrike" cap="none" err="1">
                <a:solidFill>
                  <a:srgbClr val="4D4D4D"/>
                </a:solidFill>
                <a:latin typeface="Lato"/>
                <a:ea typeface="Lato"/>
                <a:cs typeface="Lato"/>
                <a:sym typeface="Lato"/>
              </a:rPr>
              <a:t>Backchase</a:t>
            </a:r>
            <a:endParaRPr lang="en-US" sz="1000" b="0" i="0" u="none" strike="noStrike" cap="none">
              <a:solidFill>
                <a:srgbClr val="4D4D4D"/>
              </a:solidFill>
              <a:latin typeface="Lato"/>
              <a:ea typeface="Lato"/>
              <a:cs typeface="Lato"/>
              <a:sym typeface="Lato"/>
            </a:endParaRPr>
          </a:p>
          <a:p>
            <a:pPr algn="r">
              <a:lnSpc>
                <a:spcPct val="159375"/>
              </a:lnSpc>
              <a:buClr>
                <a:srgbClr val="4D4D4D"/>
              </a:buClr>
              <a:buSzPts val="1000"/>
            </a:pPr>
            <a:endParaRPr sz="1000" b="0" i="0" u="none" strike="noStrike" cap="non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B522-814E-EE18-F313-986ADA0EF324}"/>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E428E6C3-6020-75B2-4657-A7479382ABE5}"/>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A19D9BD0-EBDF-94BD-3784-8527A2EC4AC8}"/>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FD0CE0D0-F8AB-ED39-229F-A1180B36F19C}"/>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30661488-CF97-F660-EE6D-65C2FA4F1E63}"/>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06737AD4-4C61-89FD-C2DB-5E5EDCE5E600}"/>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a:solidFill>
                  <a:srgbClr val="64748B"/>
                </a:solidFill>
                <a:latin typeface="Aptos" pitchFamily="34" charset="0"/>
                <a:ea typeface="Aptos" pitchFamily="34" charset="-122"/>
                <a:cs typeface="Aptos" pitchFamily="34" charset="-120"/>
              </a:rPr>
              <a:t>UniQGen · ICDE 2026</a:t>
            </a:r>
            <a:endParaRPr lang="en-US" sz="800"/>
          </a:p>
        </p:txBody>
      </p:sp>
      <p:sp>
        <p:nvSpPr>
          <p:cNvPr id="200" name="PageNumber">
            <a:extLst>
              <a:ext uri="{FF2B5EF4-FFF2-40B4-BE49-F238E27FC236}">
                <a16:creationId xmlns:a16="http://schemas.microsoft.com/office/drawing/2014/main" id="{7213E8B7-96D0-3A58-0390-3D8664E29EAA}"/>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2</a:t>
            </a:fld>
            <a:endParaRPr lang="en-US" sz="1200">
              <a:solidFill>
                <a:srgbClr val="595959"/>
              </a:solidFill>
              <a:latin typeface="Gelasio"/>
              <a:ea typeface="Gelasio"/>
            </a:endParaRPr>
          </a:p>
        </p:txBody>
      </p:sp>
      <p:pic>
        <p:nvPicPr>
          <p:cNvPr id="9" name="Graphic 8">
            <a:extLst>
              <a:ext uri="{FF2B5EF4-FFF2-40B4-BE49-F238E27FC236}">
                <a16:creationId xmlns:a16="http://schemas.microsoft.com/office/drawing/2014/main" id="{CB2F3550-6680-A189-575A-9684934535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9538" y="1131102"/>
            <a:ext cx="4203717" cy="2844940"/>
          </a:xfrm>
          <a:prstGeom prst="rect">
            <a:avLst/>
          </a:prstGeom>
        </p:spPr>
      </p:pic>
      <p:sp>
        <p:nvSpPr>
          <p:cNvPr id="10" name="Text 0">
            <a:extLst>
              <a:ext uri="{FF2B5EF4-FFF2-40B4-BE49-F238E27FC236}">
                <a16:creationId xmlns:a16="http://schemas.microsoft.com/office/drawing/2014/main" id="{3F6CDDEC-99A0-2806-9B27-25759C83DBD3}"/>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400">
                <a:solidFill>
                  <a:srgbClr val="312F2B"/>
                </a:solidFill>
                <a:latin typeface="Georgia"/>
              </a:rPr>
              <a:t>Support Knowledge Graph QA w. Structured Graph Queries</a:t>
            </a:r>
            <a:endParaRPr lang="en-US" sz="2400">
              <a:solidFill>
                <a:srgbClr val="312F2B"/>
              </a:solidFill>
              <a:latin typeface="Georgia" panose="02040502050405020303" pitchFamily="18" charset="0"/>
            </a:endParaRPr>
          </a:p>
        </p:txBody>
      </p:sp>
      <p:sp>
        <p:nvSpPr>
          <p:cNvPr id="11" name="Text 6">
            <a:extLst>
              <a:ext uri="{FF2B5EF4-FFF2-40B4-BE49-F238E27FC236}">
                <a16:creationId xmlns:a16="http://schemas.microsoft.com/office/drawing/2014/main" id="{F0646AA1-CE01-1E93-5C6B-56A07902A7E6}"/>
              </a:ext>
            </a:extLst>
          </p:cNvPr>
          <p:cNvSpPr/>
          <p:nvPr/>
        </p:nvSpPr>
        <p:spPr>
          <a:xfrm>
            <a:off x="5346074" y="3346216"/>
            <a:ext cx="3325161" cy="590786"/>
          </a:xfrm>
          <a:prstGeom prst="rect">
            <a:avLst/>
          </a:prstGeom>
          <a:noFill/>
          <a:ln/>
        </p:spPr>
        <p:txBody>
          <a:bodyPr wrap="square" lIns="25400" tIns="25400" rIns="25400" bIns="25400" rtlCol="0" anchor="t">
            <a:normAutofit lnSpcReduction="10000"/>
          </a:bodyPr>
          <a:lstStyle/>
          <a:p>
            <a:pPr algn="just">
              <a:lnSpc>
                <a:spcPct val="150000"/>
              </a:lnSpc>
            </a:pPr>
            <a:r>
              <a:rPr lang="en-US" sz="1200" i="1">
                <a:solidFill>
                  <a:schemeClr val="bg2"/>
                </a:solidFill>
                <a:latin typeface="Georgia" panose="02040502050405020303" pitchFamily="18" charset="0"/>
                <a:ea typeface="Arial" pitchFamily="34" charset="-122"/>
                <a:cs typeface="Arial" pitchFamily="34" charset="-120"/>
              </a:rPr>
              <a:t>Captures implicit intent (Approved=True) and respects the ontology.</a:t>
            </a:r>
          </a:p>
          <a:p>
            <a:pPr algn="just">
              <a:lnSpc>
                <a:spcPct val="150000"/>
              </a:lnSpc>
            </a:pPr>
            <a:endParaRPr lang="en-US" sz="1200">
              <a:solidFill>
                <a:schemeClr val="bg2"/>
              </a:solidFill>
              <a:latin typeface="Georgia" panose="02040502050405020303" pitchFamily="18" charset="0"/>
            </a:endParaRPr>
          </a:p>
        </p:txBody>
      </p:sp>
      <p:sp>
        <p:nvSpPr>
          <p:cNvPr id="14" name="Text 6">
            <a:extLst>
              <a:ext uri="{FF2B5EF4-FFF2-40B4-BE49-F238E27FC236}">
                <a16:creationId xmlns:a16="http://schemas.microsoft.com/office/drawing/2014/main" id="{D09FD78D-9A21-F3EA-51F3-4364512FF495}"/>
              </a:ext>
            </a:extLst>
          </p:cNvPr>
          <p:cNvSpPr/>
          <p:nvPr/>
        </p:nvSpPr>
        <p:spPr>
          <a:xfrm>
            <a:off x="5346074" y="2581802"/>
            <a:ext cx="3537242" cy="590786"/>
          </a:xfrm>
          <a:prstGeom prst="rect">
            <a:avLst/>
          </a:prstGeom>
          <a:noFill/>
          <a:ln/>
        </p:spPr>
        <p:txBody>
          <a:bodyPr wrap="square" lIns="25400" tIns="25400" rIns="25400" bIns="25400" rtlCol="0" anchor="t">
            <a:noAutofit/>
          </a:bodyPr>
          <a:lstStyle/>
          <a:p>
            <a:pPr algn="just">
              <a:lnSpc>
                <a:spcPct val="150000"/>
              </a:lnSpc>
            </a:pPr>
            <a:r>
              <a:rPr lang="en-US" sz="1200" i="1">
                <a:solidFill>
                  <a:schemeClr val="bg2"/>
                </a:solidFill>
                <a:latin typeface="Georgia" panose="02040502050405020303" pitchFamily="18" charset="0"/>
                <a:ea typeface="Arial" pitchFamily="34" charset="-122"/>
                <a:cs typeface="Arial" pitchFamily="34" charset="-120"/>
              </a:rPr>
              <a:t>Schema-aware fine-tuning finds INDICATE_FOR, but returns unapproved drugs.</a:t>
            </a:r>
            <a:endParaRPr lang="en-US" sz="1200">
              <a:solidFill>
                <a:schemeClr val="bg2"/>
              </a:solidFill>
              <a:latin typeface="Georgia" panose="02040502050405020303" pitchFamily="18" charset="0"/>
            </a:endParaRPr>
          </a:p>
        </p:txBody>
      </p:sp>
      <p:sp>
        <p:nvSpPr>
          <p:cNvPr id="15" name="Text 6">
            <a:extLst>
              <a:ext uri="{FF2B5EF4-FFF2-40B4-BE49-F238E27FC236}">
                <a16:creationId xmlns:a16="http://schemas.microsoft.com/office/drawing/2014/main" id="{EB076B79-29AD-54F5-F949-C454013CF86D}"/>
              </a:ext>
            </a:extLst>
          </p:cNvPr>
          <p:cNvSpPr/>
          <p:nvPr/>
        </p:nvSpPr>
        <p:spPr>
          <a:xfrm>
            <a:off x="5346074" y="1814124"/>
            <a:ext cx="3325161" cy="590786"/>
          </a:xfrm>
          <a:prstGeom prst="rect">
            <a:avLst/>
          </a:prstGeom>
          <a:noFill/>
          <a:ln/>
        </p:spPr>
        <p:txBody>
          <a:bodyPr wrap="square" lIns="25400" tIns="25400" rIns="25400" bIns="25400" rtlCol="0" anchor="t">
            <a:normAutofit/>
          </a:bodyPr>
          <a:lstStyle/>
          <a:p>
            <a:pPr marL="0" indent="0" algn="just">
              <a:lnSpc>
                <a:spcPct val="150000"/>
              </a:lnSpc>
              <a:buNone/>
            </a:pPr>
            <a:r>
              <a:rPr lang="en-US" sz="1200" i="1">
                <a:solidFill>
                  <a:schemeClr val="bg2"/>
                </a:solidFill>
                <a:latin typeface="Georgia" panose="02040502050405020303" pitchFamily="18" charset="0"/>
                <a:ea typeface="Arial" pitchFamily="34" charset="-122"/>
                <a:cs typeface="Arial" pitchFamily="34" charset="-120"/>
              </a:rPr>
              <a:t>Extracts surface relations directly from the question. Looks for a literal </a:t>
            </a:r>
            <a:r>
              <a:rPr lang="en-US" sz="1200" i="1">
                <a:solidFill>
                  <a:schemeClr val="bg2"/>
                </a:solidFill>
                <a:latin typeface="Georgia" panose="02040502050405020303" pitchFamily="18" charset="0"/>
                <a:ea typeface="Courier New" pitchFamily="34" charset="-122"/>
                <a:cs typeface="Courier New" pitchFamily="34" charset="-120"/>
              </a:rPr>
              <a:t>TREAT_ON </a:t>
            </a:r>
            <a:r>
              <a:rPr lang="en-US" sz="1200" i="1">
                <a:solidFill>
                  <a:schemeClr val="bg2"/>
                </a:solidFill>
                <a:latin typeface="Georgia" panose="02040502050405020303" pitchFamily="18" charset="0"/>
                <a:ea typeface="Arial" pitchFamily="34" charset="-122"/>
                <a:cs typeface="Arial" pitchFamily="34" charset="-120"/>
              </a:rPr>
              <a:t>edge.</a:t>
            </a:r>
            <a:endParaRPr lang="en-US" sz="1200" i="1">
              <a:solidFill>
                <a:schemeClr val="bg2"/>
              </a:solidFill>
              <a:latin typeface="Georgia" panose="02040502050405020303" pitchFamily="18" charset="0"/>
            </a:endParaRPr>
          </a:p>
        </p:txBody>
      </p:sp>
      <p:sp>
        <p:nvSpPr>
          <p:cNvPr id="16" name="Text 11">
            <a:extLst>
              <a:ext uri="{FF2B5EF4-FFF2-40B4-BE49-F238E27FC236}">
                <a16:creationId xmlns:a16="http://schemas.microsoft.com/office/drawing/2014/main" id="{7375BD8D-F56C-F202-45AC-069AEFDDB0D0}"/>
              </a:ext>
            </a:extLst>
          </p:cNvPr>
          <p:cNvSpPr/>
          <p:nvPr/>
        </p:nvSpPr>
        <p:spPr>
          <a:xfrm>
            <a:off x="4906030" y="1879628"/>
            <a:ext cx="304800" cy="459778"/>
          </a:xfrm>
          <a:prstGeom prst="rect">
            <a:avLst/>
          </a:prstGeom>
          <a:noFill/>
          <a:ln/>
        </p:spPr>
        <p:txBody>
          <a:bodyPr wrap="square" lIns="25400" tIns="25400" rIns="25400" bIns="25400" rtlCol="0" anchor="t">
            <a:normAutofit/>
          </a:bodyPr>
          <a:lstStyle/>
          <a:p>
            <a:pPr marL="0" indent="0" algn="l">
              <a:lnSpc>
                <a:spcPct val="145000"/>
              </a:lnSpc>
              <a:buNone/>
            </a:pPr>
            <a:r>
              <a:rPr lang="en-US" sz="1800">
                <a:solidFill>
                  <a:srgbClr val="0E7C8A"/>
                </a:solidFill>
                <a:latin typeface="Arial" pitchFamily="34" charset="0"/>
                <a:ea typeface="Arial" pitchFamily="34" charset="-122"/>
                <a:cs typeface="Arial" pitchFamily="34" charset="-120"/>
              </a:rPr>
              <a:t>→</a:t>
            </a:r>
            <a:endParaRPr lang="en-US" sz="1800"/>
          </a:p>
        </p:txBody>
      </p:sp>
      <p:sp>
        <p:nvSpPr>
          <p:cNvPr id="17" name="Text 11">
            <a:extLst>
              <a:ext uri="{FF2B5EF4-FFF2-40B4-BE49-F238E27FC236}">
                <a16:creationId xmlns:a16="http://schemas.microsoft.com/office/drawing/2014/main" id="{6BC0FF09-8F13-0C01-5ED4-F736FB037285}"/>
              </a:ext>
            </a:extLst>
          </p:cNvPr>
          <p:cNvSpPr/>
          <p:nvPr/>
        </p:nvSpPr>
        <p:spPr>
          <a:xfrm>
            <a:off x="4906030" y="2647306"/>
            <a:ext cx="304800" cy="459778"/>
          </a:xfrm>
          <a:prstGeom prst="rect">
            <a:avLst/>
          </a:prstGeom>
          <a:noFill/>
          <a:ln/>
        </p:spPr>
        <p:txBody>
          <a:bodyPr wrap="square" lIns="25400" tIns="25400" rIns="25400" bIns="25400" rtlCol="0" anchor="t">
            <a:normAutofit/>
          </a:bodyPr>
          <a:lstStyle/>
          <a:p>
            <a:pPr marL="0" indent="0" algn="l">
              <a:lnSpc>
                <a:spcPct val="145000"/>
              </a:lnSpc>
              <a:buNone/>
            </a:pPr>
            <a:r>
              <a:rPr lang="en-US" sz="1800">
                <a:solidFill>
                  <a:srgbClr val="0E7C8A"/>
                </a:solidFill>
                <a:latin typeface="Arial" pitchFamily="34" charset="0"/>
                <a:ea typeface="Arial" pitchFamily="34" charset="-122"/>
                <a:cs typeface="Arial" pitchFamily="34" charset="-120"/>
              </a:rPr>
              <a:t>→</a:t>
            </a:r>
            <a:endParaRPr lang="en-US" sz="1800"/>
          </a:p>
        </p:txBody>
      </p:sp>
      <p:sp>
        <p:nvSpPr>
          <p:cNvPr id="18" name="Text 11">
            <a:extLst>
              <a:ext uri="{FF2B5EF4-FFF2-40B4-BE49-F238E27FC236}">
                <a16:creationId xmlns:a16="http://schemas.microsoft.com/office/drawing/2014/main" id="{835FDEA4-531B-6B55-D137-9526093DFE46}"/>
              </a:ext>
            </a:extLst>
          </p:cNvPr>
          <p:cNvSpPr/>
          <p:nvPr/>
        </p:nvSpPr>
        <p:spPr>
          <a:xfrm>
            <a:off x="4906030" y="3411720"/>
            <a:ext cx="304800" cy="459778"/>
          </a:xfrm>
          <a:prstGeom prst="rect">
            <a:avLst/>
          </a:prstGeom>
          <a:noFill/>
          <a:ln/>
        </p:spPr>
        <p:txBody>
          <a:bodyPr wrap="square" lIns="25400" tIns="25400" rIns="25400" bIns="25400" rtlCol="0" anchor="t">
            <a:normAutofit/>
          </a:bodyPr>
          <a:lstStyle/>
          <a:p>
            <a:pPr marL="0" indent="0" algn="l">
              <a:lnSpc>
                <a:spcPct val="145000"/>
              </a:lnSpc>
              <a:buNone/>
            </a:pPr>
            <a:r>
              <a:rPr lang="en-US" sz="1800">
                <a:solidFill>
                  <a:srgbClr val="0E7C8A"/>
                </a:solidFill>
                <a:latin typeface="Arial" pitchFamily="34" charset="0"/>
                <a:ea typeface="Arial" pitchFamily="34" charset="-122"/>
                <a:cs typeface="Arial" pitchFamily="34" charset="-120"/>
              </a:rPr>
              <a:t>→</a:t>
            </a:r>
            <a:endParaRPr lang="en-US" sz="1800"/>
          </a:p>
        </p:txBody>
      </p:sp>
      <p:sp>
        <p:nvSpPr>
          <p:cNvPr id="19" name="Text 13">
            <a:extLst>
              <a:ext uri="{FF2B5EF4-FFF2-40B4-BE49-F238E27FC236}">
                <a16:creationId xmlns:a16="http://schemas.microsoft.com/office/drawing/2014/main" id="{FC9E1F6B-EDAE-2D28-B094-0FCD772A9F2E}"/>
              </a:ext>
            </a:extLst>
          </p:cNvPr>
          <p:cNvSpPr/>
          <p:nvPr/>
        </p:nvSpPr>
        <p:spPr>
          <a:xfrm>
            <a:off x="494271" y="4251428"/>
            <a:ext cx="8192530" cy="545003"/>
          </a:xfrm>
          <a:prstGeom prst="rect">
            <a:avLst/>
          </a:prstGeom>
          <a:noFill/>
          <a:ln/>
        </p:spPr>
        <p:txBody>
          <a:bodyPr wrap="square" lIns="0" tIns="0" rIns="0" bIns="0" rtlCol="0" anchor="ctr"/>
          <a:lstStyle/>
          <a:p>
            <a:pPr>
              <a:lnSpc>
                <a:spcPts val="2280"/>
              </a:lnSpc>
            </a:pPr>
            <a:r>
              <a:rPr lang="en-US" i="1">
                <a:solidFill>
                  <a:schemeClr val="bg2"/>
                </a:solidFill>
                <a:latin typeface="Georgia" panose="02040502050405020303" pitchFamily="18" charset="0"/>
                <a:ea typeface="Calibri" pitchFamily="34" charset="-122"/>
                <a:cs typeface="Calibri" pitchFamily="34" charset="-120"/>
              </a:rPr>
              <a:t>The goal is not only syntactic validity —— </a:t>
            </a:r>
          </a:p>
          <a:p>
            <a:pPr>
              <a:lnSpc>
                <a:spcPts val="2280"/>
              </a:lnSpc>
            </a:pPr>
            <a:r>
              <a:rPr lang="en-US" i="1">
                <a:solidFill>
                  <a:schemeClr val="bg2"/>
                </a:solidFill>
                <a:latin typeface="Georgia" panose="02040502050405020303" pitchFamily="18" charset="0"/>
                <a:ea typeface="Calibri" pitchFamily="34" charset="-122"/>
                <a:cs typeface="Calibri" pitchFamily="34" charset="-120"/>
              </a:rPr>
              <a:t>It is an executable query that respects both KG topology and pragmatic intent.</a:t>
            </a:r>
          </a:p>
        </p:txBody>
      </p:sp>
    </p:spTree>
    <p:extLst>
      <p:ext uri="{BB962C8B-B14F-4D97-AF65-F5344CB8AC3E}">
        <p14:creationId xmlns:p14="http://schemas.microsoft.com/office/powerpoint/2010/main" val="31919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28">
          <a:extLst>
            <a:ext uri="{FF2B5EF4-FFF2-40B4-BE49-F238E27FC236}">
              <a16:creationId xmlns:a16="http://schemas.microsoft.com/office/drawing/2014/main" id="{DBFDED16-D33F-79B1-CE3C-7256E184CE07}"/>
            </a:ext>
          </a:extLst>
        </p:cNvPr>
        <p:cNvGrpSpPr/>
        <p:nvPr/>
      </p:nvGrpSpPr>
      <p:grpSpPr>
        <a:xfrm>
          <a:off x="0" y="0"/>
          <a:ext cx="0" cy="0"/>
          <a:chOff x="0" y="0"/>
          <a:chExt cx="0" cy="0"/>
        </a:xfrm>
      </p:grpSpPr>
      <p:pic>
        <p:nvPicPr>
          <p:cNvPr id="129" name="Google Shape;129;p35" descr="preencoded.png">
            <a:extLst>
              <a:ext uri="{FF2B5EF4-FFF2-40B4-BE49-F238E27FC236}">
                <a16:creationId xmlns:a16="http://schemas.microsoft.com/office/drawing/2014/main" id="{3FE6D505-420C-7561-7E88-EE91A0C069B4}"/>
              </a:ext>
            </a:extLst>
          </p:cNvPr>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30" name="Google Shape;130;p35">
            <a:extLst>
              <a:ext uri="{FF2B5EF4-FFF2-40B4-BE49-F238E27FC236}">
                <a16:creationId xmlns:a16="http://schemas.microsoft.com/office/drawing/2014/main" id="{3DF66E1E-E21C-0971-F88C-F149BB274B75}"/>
              </a:ext>
            </a:extLst>
          </p:cNvPr>
          <p:cNvSpPr/>
          <p:nvPr/>
        </p:nvSpPr>
        <p:spPr>
          <a:xfrm>
            <a:off x="0" y="-1212"/>
            <a:ext cx="9144000" cy="5143500"/>
          </a:xfrm>
          <a:prstGeom prst="rect">
            <a:avLst/>
          </a:prstGeom>
          <a:solidFill>
            <a:srgbClr val="FFFFFF">
              <a:alpha val="8471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1" name="Google Shape;131;p35">
            <a:extLst>
              <a:ext uri="{FF2B5EF4-FFF2-40B4-BE49-F238E27FC236}">
                <a16:creationId xmlns:a16="http://schemas.microsoft.com/office/drawing/2014/main" id="{547F2297-C2CC-F4D7-81DD-F51D0B252C50}"/>
              </a:ext>
            </a:extLst>
          </p:cNvPr>
          <p:cNvSpPr/>
          <p:nvPr/>
        </p:nvSpPr>
        <p:spPr>
          <a:xfrm>
            <a:off x="433859" y="227137"/>
            <a:ext cx="2537941" cy="44222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312F2B"/>
              </a:buClr>
              <a:buSzPts val="2500"/>
              <a:buFont typeface="Gelasio"/>
              <a:buNone/>
            </a:pPr>
            <a:r>
              <a:rPr lang="en" sz="2500" b="0" i="0" u="none" strike="noStrike" cap="none">
                <a:solidFill>
                  <a:srgbClr val="312F2B"/>
                </a:solidFill>
                <a:latin typeface="Gelasio"/>
                <a:ea typeface="Gelasio"/>
                <a:cs typeface="Gelasio"/>
                <a:sym typeface="Gelasio"/>
              </a:rPr>
              <a:t>Roadmap</a:t>
            </a:r>
            <a:endParaRPr sz="2500" b="0" i="0" u="none" strike="noStrike" cap="none"/>
          </a:p>
        </p:txBody>
      </p:sp>
      <p:sp>
        <p:nvSpPr>
          <p:cNvPr id="132" name="Google Shape;132;p35">
            <a:extLst>
              <a:ext uri="{FF2B5EF4-FFF2-40B4-BE49-F238E27FC236}">
                <a16:creationId xmlns:a16="http://schemas.microsoft.com/office/drawing/2014/main" id="{F99731FC-4C37-4452-5F7C-7913FE580D90}"/>
              </a:ext>
            </a:extLst>
          </p:cNvPr>
          <p:cNvSpPr/>
          <p:nvPr/>
        </p:nvSpPr>
        <p:spPr>
          <a:xfrm>
            <a:off x="4552156" y="998541"/>
            <a:ext cx="14400" cy="38508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3" name="Google Shape;133;p35">
            <a:extLst>
              <a:ext uri="{FF2B5EF4-FFF2-40B4-BE49-F238E27FC236}">
                <a16:creationId xmlns:a16="http://schemas.microsoft.com/office/drawing/2014/main" id="{20F05EAB-F691-29FB-7BA9-5FEB2F25375A}"/>
              </a:ext>
            </a:extLst>
          </p:cNvPr>
          <p:cNvSpPr/>
          <p:nvPr/>
        </p:nvSpPr>
        <p:spPr>
          <a:xfrm>
            <a:off x="4047369" y="1134867"/>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4" name="Google Shape;134;p35">
            <a:extLst>
              <a:ext uri="{FF2B5EF4-FFF2-40B4-BE49-F238E27FC236}">
                <a16:creationId xmlns:a16="http://schemas.microsoft.com/office/drawing/2014/main" id="{3F37683D-760E-D725-0907-2366F687CC91}"/>
              </a:ext>
            </a:extLst>
          </p:cNvPr>
          <p:cNvSpPr/>
          <p:nvPr/>
        </p:nvSpPr>
        <p:spPr>
          <a:xfrm>
            <a:off x="4415793" y="99854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6" name="Google Shape;136;p35">
            <a:extLst>
              <a:ext uri="{FF2B5EF4-FFF2-40B4-BE49-F238E27FC236}">
                <a16:creationId xmlns:a16="http://schemas.microsoft.com/office/drawing/2014/main" id="{E3FB02D7-B7CB-31FF-94DD-49C94AE74C8E}"/>
              </a:ext>
            </a:extLst>
          </p:cNvPr>
          <p:cNvSpPr/>
          <p:nvPr/>
        </p:nvSpPr>
        <p:spPr>
          <a:xfrm>
            <a:off x="2326506" y="104237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 sz="1300" b="0" i="0" u="none" strike="noStrike" cap="none">
                <a:solidFill>
                  <a:srgbClr val="272525"/>
                </a:solidFill>
                <a:latin typeface="Gelasio"/>
                <a:ea typeface="Gelasio"/>
                <a:cs typeface="Gelasio"/>
                <a:sym typeface="Gelasio"/>
              </a:rPr>
              <a:t>Motivation</a:t>
            </a:r>
            <a:endParaRPr sz="1300" b="0" i="0" u="none" strike="noStrike" cap="none"/>
          </a:p>
        </p:txBody>
      </p:sp>
      <p:sp>
        <p:nvSpPr>
          <p:cNvPr id="137" name="Google Shape;137;p35">
            <a:extLst>
              <a:ext uri="{FF2B5EF4-FFF2-40B4-BE49-F238E27FC236}">
                <a16:creationId xmlns:a16="http://schemas.microsoft.com/office/drawing/2014/main" id="{397362C8-3294-37D0-A292-A8EE12C61C23}"/>
              </a:ext>
            </a:extLst>
          </p:cNvPr>
          <p:cNvSpPr/>
          <p:nvPr/>
        </p:nvSpPr>
        <p:spPr>
          <a:xfrm>
            <a:off x="433859" y="1318149"/>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Why </a:t>
            </a:r>
            <a:r>
              <a:rPr lang="en-US" altLang="zh-CN" sz="1000">
                <a:solidFill>
                  <a:srgbClr val="4D4D4D"/>
                </a:solidFill>
                <a:latin typeface="Lato"/>
                <a:ea typeface="Lato"/>
                <a:cs typeface="Lato"/>
                <a:sym typeface="Lato"/>
              </a:rPr>
              <a:t>unified</a:t>
            </a:r>
            <a:r>
              <a:rPr lang="zh-CN" altLang="en-US" sz="1000">
                <a:solidFill>
                  <a:srgbClr val="4D4D4D"/>
                </a:solidFill>
                <a:latin typeface="Lato"/>
                <a:ea typeface="Lato"/>
                <a:cs typeface="Lato"/>
                <a:sym typeface="Lato"/>
              </a:rPr>
              <a:t> </a:t>
            </a:r>
            <a:r>
              <a:rPr lang="en-US" altLang="zh-CN" sz="1000">
                <a:solidFill>
                  <a:srgbClr val="4D4D4D"/>
                </a:solidFill>
                <a:latin typeface="Lato"/>
                <a:ea typeface="Lato"/>
                <a:cs typeface="Lato"/>
                <a:sym typeface="Lato"/>
              </a:rPr>
              <a:t>KGQA</a:t>
            </a:r>
            <a:r>
              <a:rPr lang="en" sz="1000" b="0" i="0" u="none" strike="noStrike" cap="none">
                <a:solidFill>
                  <a:srgbClr val="4D4D4D"/>
                </a:solidFill>
                <a:latin typeface="Lato"/>
                <a:ea typeface="Lato"/>
                <a:cs typeface="Lato"/>
                <a:sym typeface="Lato"/>
              </a:rPr>
              <a:t>?</a:t>
            </a:r>
            <a:endParaRPr sz="1000" b="0" i="0" u="none" strike="noStrike" cap="none"/>
          </a:p>
        </p:txBody>
      </p:sp>
      <p:sp>
        <p:nvSpPr>
          <p:cNvPr id="138" name="Google Shape;138;p35">
            <a:extLst>
              <a:ext uri="{FF2B5EF4-FFF2-40B4-BE49-F238E27FC236}">
                <a16:creationId xmlns:a16="http://schemas.microsoft.com/office/drawing/2014/main" id="{CDB2ABC9-BAC2-5E48-8A0C-FDDD7C5CD937}"/>
              </a:ext>
            </a:extLst>
          </p:cNvPr>
          <p:cNvSpPr/>
          <p:nvPr/>
        </p:nvSpPr>
        <p:spPr>
          <a:xfrm>
            <a:off x="4688520" y="1900365"/>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9" name="Google Shape;139;p35">
            <a:extLst>
              <a:ext uri="{FF2B5EF4-FFF2-40B4-BE49-F238E27FC236}">
                <a16:creationId xmlns:a16="http://schemas.microsoft.com/office/drawing/2014/main" id="{E291F3A7-0FD8-826A-BFF9-E233849594E5}"/>
              </a:ext>
            </a:extLst>
          </p:cNvPr>
          <p:cNvSpPr/>
          <p:nvPr/>
        </p:nvSpPr>
        <p:spPr>
          <a:xfrm>
            <a:off x="4415793" y="1764039"/>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0" name="Google Shape;140;p35">
            <a:extLst>
              <a:ext uri="{FF2B5EF4-FFF2-40B4-BE49-F238E27FC236}">
                <a16:creationId xmlns:a16="http://schemas.microsoft.com/office/drawing/2014/main" id="{41BE49A9-8D9D-1873-228D-376669D03AFC}"/>
              </a:ext>
            </a:extLst>
          </p:cNvPr>
          <p:cNvSpPr/>
          <p:nvPr/>
        </p:nvSpPr>
        <p:spPr>
          <a:xfrm>
            <a:off x="4463604" y="1787925"/>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2</a:t>
            </a:r>
            <a:endParaRPr sz="1500" b="0" i="0" u="none" strike="noStrike" cap="none"/>
          </a:p>
        </p:txBody>
      </p:sp>
      <p:sp>
        <p:nvSpPr>
          <p:cNvPr id="145" name="Google Shape;145;p35">
            <a:extLst>
              <a:ext uri="{FF2B5EF4-FFF2-40B4-BE49-F238E27FC236}">
                <a16:creationId xmlns:a16="http://schemas.microsoft.com/office/drawing/2014/main" id="{68A5F4E0-7DAE-3D0F-FCA1-DAB7038F6DDD}"/>
              </a:ext>
            </a:extLst>
          </p:cNvPr>
          <p:cNvSpPr/>
          <p:nvPr/>
        </p:nvSpPr>
        <p:spPr>
          <a:xfrm>
            <a:off x="4047369" y="2570538"/>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6" name="Google Shape;146;p35">
            <a:extLst>
              <a:ext uri="{FF2B5EF4-FFF2-40B4-BE49-F238E27FC236}">
                <a16:creationId xmlns:a16="http://schemas.microsoft.com/office/drawing/2014/main" id="{C7A4092A-D492-A408-7048-57AFF9EE900A}"/>
              </a:ext>
            </a:extLst>
          </p:cNvPr>
          <p:cNvSpPr/>
          <p:nvPr/>
        </p:nvSpPr>
        <p:spPr>
          <a:xfrm>
            <a:off x="4415793" y="2441388"/>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7" name="Google Shape;147;p35">
            <a:extLst>
              <a:ext uri="{FF2B5EF4-FFF2-40B4-BE49-F238E27FC236}">
                <a16:creationId xmlns:a16="http://schemas.microsoft.com/office/drawing/2014/main" id="{2AF2A282-43A5-F6C8-EB9C-1C0B14594EE8}"/>
              </a:ext>
            </a:extLst>
          </p:cNvPr>
          <p:cNvSpPr/>
          <p:nvPr/>
        </p:nvSpPr>
        <p:spPr>
          <a:xfrm>
            <a:off x="4463604" y="2458099"/>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endParaRPr sz="1500" b="0" i="0" u="none" strike="noStrike" cap="none"/>
          </a:p>
        </p:txBody>
      </p:sp>
      <p:sp>
        <p:nvSpPr>
          <p:cNvPr id="148" name="Google Shape;148;p35">
            <a:extLst>
              <a:ext uri="{FF2B5EF4-FFF2-40B4-BE49-F238E27FC236}">
                <a16:creationId xmlns:a16="http://schemas.microsoft.com/office/drawing/2014/main" id="{CE2B9E27-FD8F-D1F3-B434-A561B8D39D34}"/>
              </a:ext>
            </a:extLst>
          </p:cNvPr>
          <p:cNvSpPr/>
          <p:nvPr/>
        </p:nvSpPr>
        <p:spPr>
          <a:xfrm>
            <a:off x="2326506" y="247804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US" sz="1300" b="0" i="0" u="none" strike="noStrike" cap="none">
                <a:solidFill>
                  <a:srgbClr val="272525"/>
                </a:solidFill>
                <a:latin typeface="Gelasio"/>
                <a:ea typeface="Gelasio"/>
                <a:cs typeface="Gelasio"/>
                <a:sym typeface="Gelasio"/>
              </a:rPr>
              <a:t>Framework</a:t>
            </a:r>
          </a:p>
        </p:txBody>
      </p:sp>
      <p:sp>
        <p:nvSpPr>
          <p:cNvPr id="151" name="Google Shape;151;p35">
            <a:extLst>
              <a:ext uri="{FF2B5EF4-FFF2-40B4-BE49-F238E27FC236}">
                <a16:creationId xmlns:a16="http://schemas.microsoft.com/office/drawing/2014/main" id="{F3F28AF2-3821-3D9E-BFEA-54235CEE818F}"/>
              </a:ext>
            </a:extLst>
          </p:cNvPr>
          <p:cNvSpPr/>
          <p:nvPr/>
        </p:nvSpPr>
        <p:spPr>
          <a:xfrm>
            <a:off x="4688520" y="3240711"/>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2" name="Google Shape;152;p35">
            <a:extLst>
              <a:ext uri="{FF2B5EF4-FFF2-40B4-BE49-F238E27FC236}">
                <a16:creationId xmlns:a16="http://schemas.microsoft.com/office/drawing/2014/main" id="{FEDADAE9-A763-C3ED-C015-C927C9FBCB32}"/>
              </a:ext>
            </a:extLst>
          </p:cNvPr>
          <p:cNvSpPr/>
          <p:nvPr/>
        </p:nvSpPr>
        <p:spPr>
          <a:xfrm>
            <a:off x="4415793" y="3104384"/>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3" name="Google Shape;153;p35">
            <a:extLst>
              <a:ext uri="{FF2B5EF4-FFF2-40B4-BE49-F238E27FC236}">
                <a16:creationId xmlns:a16="http://schemas.microsoft.com/office/drawing/2014/main" id="{4F464F8D-1DF5-B3DA-2DA4-68077754C4AC}"/>
              </a:ext>
            </a:extLst>
          </p:cNvPr>
          <p:cNvSpPr/>
          <p:nvPr/>
        </p:nvSpPr>
        <p:spPr>
          <a:xfrm>
            <a:off x="4463604" y="3128271"/>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4</a:t>
            </a:r>
            <a:endParaRPr sz="1500" b="0" i="0" u="none" strike="noStrike" cap="none"/>
          </a:p>
        </p:txBody>
      </p:sp>
      <p:sp>
        <p:nvSpPr>
          <p:cNvPr id="154" name="Google Shape;154;p35">
            <a:extLst>
              <a:ext uri="{FF2B5EF4-FFF2-40B4-BE49-F238E27FC236}">
                <a16:creationId xmlns:a16="http://schemas.microsoft.com/office/drawing/2014/main" id="{9F6E2C9D-2C76-B2B6-24CC-1B2EA4F81BDA}"/>
              </a:ext>
            </a:extLst>
          </p:cNvPr>
          <p:cNvSpPr/>
          <p:nvPr/>
        </p:nvSpPr>
        <p:spPr>
          <a:xfrm>
            <a:off x="5197252" y="3148214"/>
            <a:ext cx="2060798"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sz="1300">
                <a:solidFill>
                  <a:srgbClr val="272525"/>
                </a:solidFill>
                <a:latin typeface="Gelasio"/>
                <a:sym typeface="Gelasio"/>
              </a:rPr>
              <a:t>Deployment &amp; Experiments</a:t>
            </a:r>
            <a:endParaRPr lang="en-US" sz="1300" b="0" i="0" u="none" strike="noStrike" cap="none"/>
          </a:p>
        </p:txBody>
      </p:sp>
      <p:sp>
        <p:nvSpPr>
          <p:cNvPr id="155" name="Google Shape;155;p35">
            <a:extLst>
              <a:ext uri="{FF2B5EF4-FFF2-40B4-BE49-F238E27FC236}">
                <a16:creationId xmlns:a16="http://schemas.microsoft.com/office/drawing/2014/main" id="{24C5BE15-2910-351C-AAEB-17AE4121CF38}"/>
              </a:ext>
            </a:extLst>
          </p:cNvPr>
          <p:cNvSpPr/>
          <p:nvPr/>
        </p:nvSpPr>
        <p:spPr>
          <a:xfrm>
            <a:off x="5226280" y="3462633"/>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Amazon Neptune + </a:t>
            </a:r>
            <a:r>
              <a:rPr lang="en-US" sz="1000" b="0" i="0" u="none" strike="noStrike" cap="none" err="1">
                <a:solidFill>
                  <a:srgbClr val="4D4D4D"/>
                </a:solidFill>
                <a:latin typeface="Lato"/>
                <a:ea typeface="Lato"/>
                <a:cs typeface="Lato"/>
                <a:sym typeface="Lato"/>
              </a:rPr>
              <a:t>GrailQA</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GraphQ</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WebQSP</a:t>
            </a:r>
            <a:endParaRPr lang="en-US" sz="1000" b="0" i="0" u="none" strike="noStrike" cap="none">
              <a:solidFill>
                <a:srgbClr val="4D4D4D"/>
              </a:solidFill>
              <a:latin typeface="Lato"/>
              <a:ea typeface="Lato"/>
              <a:cs typeface="Lato"/>
              <a:sym typeface="Lato"/>
            </a:endParaRPr>
          </a:p>
        </p:txBody>
      </p:sp>
      <p:sp>
        <p:nvSpPr>
          <p:cNvPr id="157" name="Google Shape;157;p35">
            <a:extLst>
              <a:ext uri="{FF2B5EF4-FFF2-40B4-BE49-F238E27FC236}">
                <a16:creationId xmlns:a16="http://schemas.microsoft.com/office/drawing/2014/main" id="{F336D6BE-9B02-F6BF-C699-BF650457E515}"/>
              </a:ext>
            </a:extLst>
          </p:cNvPr>
          <p:cNvSpPr/>
          <p:nvPr/>
        </p:nvSpPr>
        <p:spPr>
          <a:xfrm>
            <a:off x="4047369" y="3910884"/>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8" name="Google Shape;158;p35">
            <a:extLst>
              <a:ext uri="{FF2B5EF4-FFF2-40B4-BE49-F238E27FC236}">
                <a16:creationId xmlns:a16="http://schemas.microsoft.com/office/drawing/2014/main" id="{AB7C4AF0-5170-66B3-F24F-7CF11FB25374}"/>
              </a:ext>
            </a:extLst>
          </p:cNvPr>
          <p:cNvSpPr/>
          <p:nvPr/>
        </p:nvSpPr>
        <p:spPr>
          <a:xfrm>
            <a:off x="4415793" y="3774557"/>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9" name="Google Shape;159;p35">
            <a:extLst>
              <a:ext uri="{FF2B5EF4-FFF2-40B4-BE49-F238E27FC236}">
                <a16:creationId xmlns:a16="http://schemas.microsoft.com/office/drawing/2014/main" id="{6DACE558-F14F-D2C8-42D1-723F2B235FCE}"/>
              </a:ext>
            </a:extLst>
          </p:cNvPr>
          <p:cNvSpPr/>
          <p:nvPr/>
        </p:nvSpPr>
        <p:spPr>
          <a:xfrm>
            <a:off x="4463604" y="3798444"/>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5</a:t>
            </a:r>
            <a:endParaRPr sz="1500" b="0" i="0" u="none" strike="noStrike" cap="none"/>
          </a:p>
        </p:txBody>
      </p:sp>
      <p:sp>
        <p:nvSpPr>
          <p:cNvPr id="160" name="Google Shape;160;p35">
            <a:extLst>
              <a:ext uri="{FF2B5EF4-FFF2-40B4-BE49-F238E27FC236}">
                <a16:creationId xmlns:a16="http://schemas.microsoft.com/office/drawing/2014/main" id="{4EA1C391-AB0E-5339-E88C-DD9CB1A4DEF6}"/>
              </a:ext>
            </a:extLst>
          </p:cNvPr>
          <p:cNvSpPr/>
          <p:nvPr/>
        </p:nvSpPr>
        <p:spPr>
          <a:xfrm>
            <a:off x="2326506" y="3818387"/>
            <a:ext cx="1594800" cy="199200"/>
          </a:xfrm>
          <a:prstGeom prst="rect">
            <a:avLst/>
          </a:prstGeom>
          <a:noFill/>
          <a:ln>
            <a:noFill/>
          </a:ln>
        </p:spPr>
        <p:txBody>
          <a:bodyPr spcFirstLastPara="1" wrap="square" lIns="0" tIns="0" rIns="0" bIns="0" anchor="t" anchorCtr="0">
            <a:noAutofit/>
          </a:bodyPr>
          <a:lstStyle/>
          <a:p>
            <a:pPr algn="r">
              <a:lnSpc>
                <a:spcPct val="125000"/>
              </a:lnSpc>
              <a:buClr>
                <a:srgbClr val="272525"/>
              </a:buClr>
              <a:buSzPts val="1300"/>
            </a:pPr>
            <a:r>
              <a:rPr lang="en-US" sz="1300">
                <a:solidFill>
                  <a:srgbClr val="272525"/>
                </a:solidFill>
                <a:latin typeface="Gelasio"/>
                <a:sym typeface="Gelasio"/>
              </a:rPr>
              <a:t>Conclusion</a:t>
            </a:r>
            <a:endParaRPr lang="en-US" sz="1300"/>
          </a:p>
          <a:p>
            <a:pPr marL="0" marR="0" lvl="0" indent="0" algn="r" rtl="0">
              <a:lnSpc>
                <a:spcPct val="125000"/>
              </a:lnSpc>
              <a:spcBef>
                <a:spcPts val="0"/>
              </a:spcBef>
              <a:spcAft>
                <a:spcPts val="0"/>
              </a:spcAft>
              <a:buClr>
                <a:srgbClr val="272525"/>
              </a:buClr>
              <a:buSzPts val="1300"/>
              <a:buFont typeface="Gelasio"/>
              <a:buNone/>
            </a:pPr>
            <a:endParaRPr sz="1300" b="0" i="0" u="none" strike="noStrike" cap="none"/>
          </a:p>
        </p:txBody>
      </p:sp>
      <p:pic>
        <p:nvPicPr>
          <p:cNvPr id="163" name="Google Shape;163;p35" title="vecteezy_amazon-logo-png-amazon-icon-transparent-png_19766240.png">
            <a:extLst>
              <a:ext uri="{FF2B5EF4-FFF2-40B4-BE49-F238E27FC236}">
                <a16:creationId xmlns:a16="http://schemas.microsoft.com/office/drawing/2014/main" id="{8A86F6F1-04D9-3D24-C937-05E455CD07B8}"/>
              </a:ext>
            </a:extLst>
          </p:cNvPr>
          <p:cNvPicPr preferRelativeResize="0"/>
          <p:nvPr/>
        </p:nvPicPr>
        <p:blipFill>
          <a:blip r:embed="rId4">
            <a:alphaModFix/>
          </a:blip>
          <a:stretch>
            <a:fillRect/>
          </a:stretch>
        </p:blipFill>
        <p:spPr>
          <a:xfrm>
            <a:off x="6699547" y="4569420"/>
            <a:ext cx="1270403" cy="561380"/>
          </a:xfrm>
          <a:prstGeom prst="rect">
            <a:avLst/>
          </a:prstGeom>
          <a:noFill/>
          <a:ln>
            <a:noFill/>
          </a:ln>
        </p:spPr>
      </p:pic>
      <p:pic>
        <p:nvPicPr>
          <p:cNvPr id="2" name="Google Shape;122;p34">
            <a:extLst>
              <a:ext uri="{FF2B5EF4-FFF2-40B4-BE49-F238E27FC236}">
                <a16:creationId xmlns:a16="http://schemas.microsoft.com/office/drawing/2014/main" id="{CAC3B765-CB1F-C654-341A-817DF989ADA3}"/>
              </a:ext>
            </a:extLst>
          </p:cNvPr>
          <p:cNvPicPr preferRelativeResize="0"/>
          <p:nvPr/>
        </p:nvPicPr>
        <p:blipFill>
          <a:blip r:embed="rId5">
            <a:alphaModFix/>
          </a:blip>
          <a:stretch>
            <a:fillRect/>
          </a:stretch>
        </p:blipFill>
        <p:spPr>
          <a:xfrm>
            <a:off x="8458654" y="160486"/>
            <a:ext cx="513674" cy="442223"/>
          </a:xfrm>
          <a:prstGeom prst="rect">
            <a:avLst/>
          </a:prstGeom>
          <a:noFill/>
          <a:ln>
            <a:noFill/>
          </a:ln>
        </p:spPr>
      </p:pic>
      <p:pic>
        <p:nvPicPr>
          <p:cNvPr id="3" name="Google Shape;123;p34">
            <a:extLst>
              <a:ext uri="{FF2B5EF4-FFF2-40B4-BE49-F238E27FC236}">
                <a16:creationId xmlns:a16="http://schemas.microsoft.com/office/drawing/2014/main" id="{EF52EFBA-6509-C4DB-03FE-D43257B95017}"/>
              </a:ext>
            </a:extLst>
          </p:cNvPr>
          <p:cNvPicPr preferRelativeResize="0"/>
          <p:nvPr/>
        </p:nvPicPr>
        <p:blipFill rotWithShape="1">
          <a:blip r:embed="rId6">
            <a:alphaModFix/>
          </a:blip>
          <a:srcRect t="17593" b="20679"/>
          <a:stretch/>
        </p:blipFill>
        <p:spPr>
          <a:xfrm>
            <a:off x="7924800" y="4592922"/>
            <a:ext cx="1105103" cy="426371"/>
          </a:xfrm>
          <a:prstGeom prst="rect">
            <a:avLst/>
          </a:prstGeom>
          <a:noFill/>
          <a:ln>
            <a:noFill/>
          </a:ln>
        </p:spPr>
      </p:pic>
      <p:pic>
        <p:nvPicPr>
          <p:cNvPr id="4" name="Google Shape;135;p35" descr="preencoded.png">
            <a:extLst>
              <a:ext uri="{FF2B5EF4-FFF2-40B4-BE49-F238E27FC236}">
                <a16:creationId xmlns:a16="http://schemas.microsoft.com/office/drawing/2014/main" id="{198825FA-7B77-E512-C1BF-A7F51E7FAABD}"/>
              </a:ext>
            </a:extLst>
          </p:cNvPr>
          <p:cNvPicPr preferRelativeResize="0"/>
          <p:nvPr/>
        </p:nvPicPr>
        <p:blipFill rotWithShape="1">
          <a:blip r:embed="rId7">
            <a:alphaModFix/>
          </a:blip>
          <a:srcRect/>
          <a:stretch/>
        </p:blipFill>
        <p:spPr>
          <a:xfrm>
            <a:off x="4456496" y="2470352"/>
            <a:ext cx="191319" cy="239167"/>
          </a:xfrm>
          <a:prstGeom prst="rect">
            <a:avLst/>
          </a:prstGeom>
          <a:noFill/>
          <a:ln>
            <a:noFill/>
          </a:ln>
        </p:spPr>
      </p:pic>
      <p:sp>
        <p:nvSpPr>
          <p:cNvPr id="5" name="Google Shape;140;p35">
            <a:extLst>
              <a:ext uri="{FF2B5EF4-FFF2-40B4-BE49-F238E27FC236}">
                <a16:creationId xmlns:a16="http://schemas.microsoft.com/office/drawing/2014/main" id="{EDFFB430-8F69-8DBB-B840-A7C4DA21DE31}"/>
              </a:ext>
            </a:extLst>
          </p:cNvPr>
          <p:cNvSpPr/>
          <p:nvPr/>
        </p:nvSpPr>
        <p:spPr>
          <a:xfrm>
            <a:off x="4456456" y="1029717"/>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a:solidFill>
                  <a:srgbClr val="272525"/>
                </a:solidFill>
                <a:latin typeface="Gelasio"/>
                <a:sym typeface="Gelasio"/>
              </a:rPr>
              <a:t>1</a:t>
            </a:r>
            <a:endParaRPr sz="1500" b="0" i="0" u="none" strike="noStrike" cap="none"/>
          </a:p>
        </p:txBody>
      </p:sp>
      <p:sp>
        <p:nvSpPr>
          <p:cNvPr id="6" name="Google Shape;141;p35">
            <a:extLst>
              <a:ext uri="{FF2B5EF4-FFF2-40B4-BE49-F238E27FC236}">
                <a16:creationId xmlns:a16="http://schemas.microsoft.com/office/drawing/2014/main" id="{2CD273F8-7846-084F-5861-70C8F5FCA064}"/>
              </a:ext>
            </a:extLst>
          </p:cNvPr>
          <p:cNvSpPr/>
          <p:nvPr/>
        </p:nvSpPr>
        <p:spPr>
          <a:xfrm>
            <a:off x="5197252" y="1807868"/>
            <a:ext cx="1594800"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altLang="zh-CN" sz="1300" b="0" i="0" u="none" strike="noStrike" cap="none">
                <a:solidFill>
                  <a:srgbClr val="272525"/>
                </a:solidFill>
                <a:latin typeface="Gelasio"/>
                <a:ea typeface="Gelasio"/>
                <a:cs typeface="Gelasio"/>
                <a:sym typeface="Gelasio"/>
              </a:rPr>
              <a:t>Problem Formulation</a:t>
            </a:r>
            <a:endParaRPr sz="1300" b="0" i="0" u="none" strike="noStrike" cap="none"/>
          </a:p>
        </p:txBody>
      </p:sp>
      <p:sp>
        <p:nvSpPr>
          <p:cNvPr id="7" name="Google Shape;142;p35">
            <a:extLst>
              <a:ext uri="{FF2B5EF4-FFF2-40B4-BE49-F238E27FC236}">
                <a16:creationId xmlns:a16="http://schemas.microsoft.com/office/drawing/2014/main" id="{01AE5014-7C44-92C0-325C-26ABD5710395}"/>
              </a:ext>
            </a:extLst>
          </p:cNvPr>
          <p:cNvSpPr/>
          <p:nvPr/>
        </p:nvSpPr>
        <p:spPr>
          <a:xfrm>
            <a:off x="5225330" y="2092161"/>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Constraints &amp; Quality Measures</a:t>
            </a:r>
          </a:p>
        </p:txBody>
      </p:sp>
      <p:sp>
        <p:nvSpPr>
          <p:cNvPr id="8" name="Google Shape;161;p35">
            <a:extLst>
              <a:ext uri="{FF2B5EF4-FFF2-40B4-BE49-F238E27FC236}">
                <a16:creationId xmlns:a16="http://schemas.microsoft.com/office/drawing/2014/main" id="{858CDB20-36AC-70B1-8475-7996C19B93B8}"/>
              </a:ext>
            </a:extLst>
          </p:cNvPr>
          <p:cNvSpPr/>
          <p:nvPr/>
        </p:nvSpPr>
        <p:spPr>
          <a:xfrm>
            <a:off x="401802" y="4134510"/>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Major Contributions</a:t>
            </a:r>
            <a:endParaRPr sz="1000" b="0" i="0" u="none" strike="noStrike" cap="none"/>
          </a:p>
        </p:txBody>
      </p:sp>
      <p:sp>
        <p:nvSpPr>
          <p:cNvPr id="9" name="Google Shape;164;p35">
            <a:extLst>
              <a:ext uri="{FF2B5EF4-FFF2-40B4-BE49-F238E27FC236}">
                <a16:creationId xmlns:a16="http://schemas.microsoft.com/office/drawing/2014/main" id="{632D64DC-3CB7-A9CC-4030-47A97E98E0EC}"/>
              </a:ext>
            </a:extLst>
          </p:cNvPr>
          <p:cNvSpPr/>
          <p:nvPr/>
        </p:nvSpPr>
        <p:spPr>
          <a:xfrm>
            <a:off x="401802" y="2789064"/>
            <a:ext cx="3487500" cy="204300"/>
          </a:xfrm>
          <a:prstGeom prst="rect">
            <a:avLst/>
          </a:prstGeom>
          <a:noFill/>
          <a:ln>
            <a:noFill/>
          </a:ln>
        </p:spPr>
        <p:txBody>
          <a:bodyPr spcFirstLastPara="1" wrap="square" lIns="0" tIns="0" rIns="0" bIns="0" anchor="t" anchorCtr="0">
            <a:noAutofit/>
          </a:bodyPr>
          <a:lstStyle/>
          <a:p>
            <a:pPr algn="r">
              <a:lnSpc>
                <a:spcPct val="159375"/>
              </a:lnSpc>
              <a:buClr>
                <a:srgbClr val="4D4D4D"/>
              </a:buClr>
              <a:buSzPts val="1000"/>
            </a:pPr>
            <a:r>
              <a:rPr lang="en-US" sz="1000" b="0" i="0" u="none" strike="noStrike" cap="none" err="1">
                <a:solidFill>
                  <a:srgbClr val="4D4D4D"/>
                </a:solidFill>
                <a:latin typeface="Lato"/>
                <a:ea typeface="Lato"/>
                <a:cs typeface="Lato"/>
                <a:sym typeface="Lato"/>
              </a:rPr>
              <a:t>UniQGen</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CTable</a:t>
            </a:r>
            <a:r>
              <a:rPr lang="en-US" sz="1000" b="0" i="0" u="none" strike="noStrike" cap="none">
                <a:solidFill>
                  <a:srgbClr val="4D4D4D"/>
                </a:solidFill>
                <a:latin typeface="Lato"/>
                <a:ea typeface="Lato"/>
                <a:cs typeface="Lato"/>
                <a:sym typeface="Lato"/>
              </a:rPr>
              <a:t> + Chase &amp; </a:t>
            </a:r>
            <a:r>
              <a:rPr lang="en-US" sz="1000" b="0" i="0" u="none" strike="noStrike" cap="none" err="1">
                <a:solidFill>
                  <a:srgbClr val="4D4D4D"/>
                </a:solidFill>
                <a:latin typeface="Lato"/>
                <a:ea typeface="Lato"/>
                <a:cs typeface="Lato"/>
                <a:sym typeface="Lato"/>
              </a:rPr>
              <a:t>Backchase</a:t>
            </a:r>
            <a:endParaRPr lang="en-US" sz="1000" b="0" i="0" u="none" strike="noStrike" cap="none">
              <a:solidFill>
                <a:srgbClr val="4D4D4D"/>
              </a:solidFill>
              <a:latin typeface="Lato"/>
              <a:ea typeface="Lato"/>
              <a:cs typeface="Lato"/>
              <a:sym typeface="Lato"/>
            </a:endParaRPr>
          </a:p>
          <a:p>
            <a:pPr algn="r">
              <a:lnSpc>
                <a:spcPct val="159375"/>
              </a:lnSpc>
              <a:buClr>
                <a:srgbClr val="4D4D4D"/>
              </a:buClr>
              <a:buSzPts val="1000"/>
            </a:pPr>
            <a:endParaRPr sz="1000" b="0" i="0" u="none" strike="noStrike" cap="none"/>
          </a:p>
        </p:txBody>
      </p:sp>
    </p:spTree>
    <p:extLst>
      <p:ext uri="{BB962C8B-B14F-4D97-AF65-F5344CB8AC3E}">
        <p14:creationId xmlns:p14="http://schemas.microsoft.com/office/powerpoint/2010/main" val="2904695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28">
          <a:extLst>
            <a:ext uri="{FF2B5EF4-FFF2-40B4-BE49-F238E27FC236}">
              <a16:creationId xmlns:a16="http://schemas.microsoft.com/office/drawing/2014/main" id="{AD3919AA-93F2-7366-F166-9CEB95DCD4B2}"/>
            </a:ext>
          </a:extLst>
        </p:cNvPr>
        <p:cNvGrpSpPr/>
        <p:nvPr/>
      </p:nvGrpSpPr>
      <p:grpSpPr>
        <a:xfrm>
          <a:off x="0" y="0"/>
          <a:ext cx="0" cy="0"/>
          <a:chOff x="0" y="0"/>
          <a:chExt cx="0" cy="0"/>
        </a:xfrm>
      </p:grpSpPr>
      <p:pic>
        <p:nvPicPr>
          <p:cNvPr id="129" name="Google Shape;129;p35" descr="preencoded.png">
            <a:extLst>
              <a:ext uri="{FF2B5EF4-FFF2-40B4-BE49-F238E27FC236}">
                <a16:creationId xmlns:a16="http://schemas.microsoft.com/office/drawing/2014/main" id="{4C805A0B-86B2-E7D2-F2B5-F0288A74490A}"/>
              </a:ext>
            </a:extLst>
          </p:cNvPr>
          <p:cNvPicPr preferRelativeResize="0"/>
          <p:nvPr/>
        </p:nvPicPr>
        <p:blipFill rotWithShape="1">
          <a:blip r:embed="rId3">
            <a:alphaModFix/>
          </a:blip>
          <a:srcRect/>
          <a:stretch/>
        </p:blipFill>
        <p:spPr>
          <a:xfrm>
            <a:off x="0" y="0"/>
            <a:ext cx="9144002" cy="5143501"/>
          </a:xfrm>
          <a:prstGeom prst="rect">
            <a:avLst/>
          </a:prstGeom>
          <a:noFill/>
          <a:ln>
            <a:noFill/>
          </a:ln>
        </p:spPr>
      </p:pic>
      <p:sp>
        <p:nvSpPr>
          <p:cNvPr id="130" name="Google Shape;130;p35">
            <a:extLst>
              <a:ext uri="{FF2B5EF4-FFF2-40B4-BE49-F238E27FC236}">
                <a16:creationId xmlns:a16="http://schemas.microsoft.com/office/drawing/2014/main" id="{24BF641B-C72A-2D9D-9443-C75CD094F336}"/>
              </a:ext>
            </a:extLst>
          </p:cNvPr>
          <p:cNvSpPr/>
          <p:nvPr/>
        </p:nvSpPr>
        <p:spPr>
          <a:xfrm>
            <a:off x="0" y="-1212"/>
            <a:ext cx="9144000" cy="5143500"/>
          </a:xfrm>
          <a:prstGeom prst="rect">
            <a:avLst/>
          </a:prstGeom>
          <a:solidFill>
            <a:srgbClr val="FFFFFF">
              <a:alpha val="84710"/>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1" name="Google Shape;131;p35">
            <a:extLst>
              <a:ext uri="{FF2B5EF4-FFF2-40B4-BE49-F238E27FC236}">
                <a16:creationId xmlns:a16="http://schemas.microsoft.com/office/drawing/2014/main" id="{7D19A8E5-C5BD-C6CA-8AFE-7BF3A5BFB43E}"/>
              </a:ext>
            </a:extLst>
          </p:cNvPr>
          <p:cNvSpPr/>
          <p:nvPr/>
        </p:nvSpPr>
        <p:spPr>
          <a:xfrm>
            <a:off x="433859" y="227137"/>
            <a:ext cx="2537941" cy="44222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312F2B"/>
              </a:buClr>
              <a:buSzPts val="2500"/>
              <a:buFont typeface="Gelasio"/>
              <a:buNone/>
            </a:pPr>
            <a:r>
              <a:rPr lang="en" sz="2500" b="0" i="0" u="none" strike="noStrike" cap="none">
                <a:solidFill>
                  <a:srgbClr val="312F2B"/>
                </a:solidFill>
                <a:latin typeface="Gelasio"/>
                <a:ea typeface="Gelasio"/>
                <a:cs typeface="Gelasio"/>
                <a:sym typeface="Gelasio"/>
              </a:rPr>
              <a:t>Roadmap</a:t>
            </a:r>
            <a:endParaRPr sz="2500" b="0" i="0" u="none" strike="noStrike" cap="none"/>
          </a:p>
        </p:txBody>
      </p:sp>
      <p:sp>
        <p:nvSpPr>
          <p:cNvPr id="132" name="Google Shape;132;p35">
            <a:extLst>
              <a:ext uri="{FF2B5EF4-FFF2-40B4-BE49-F238E27FC236}">
                <a16:creationId xmlns:a16="http://schemas.microsoft.com/office/drawing/2014/main" id="{33116F00-9C07-C086-21E5-C48D73BEF683}"/>
              </a:ext>
            </a:extLst>
          </p:cNvPr>
          <p:cNvSpPr/>
          <p:nvPr/>
        </p:nvSpPr>
        <p:spPr>
          <a:xfrm>
            <a:off x="4552156" y="998541"/>
            <a:ext cx="14400" cy="38508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3" name="Google Shape;133;p35">
            <a:extLst>
              <a:ext uri="{FF2B5EF4-FFF2-40B4-BE49-F238E27FC236}">
                <a16:creationId xmlns:a16="http://schemas.microsoft.com/office/drawing/2014/main" id="{A554A7E9-FB18-BA72-5BDC-6EFEC7B5F97D}"/>
              </a:ext>
            </a:extLst>
          </p:cNvPr>
          <p:cNvSpPr/>
          <p:nvPr/>
        </p:nvSpPr>
        <p:spPr>
          <a:xfrm>
            <a:off x="4047369" y="1134867"/>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4" name="Google Shape;134;p35">
            <a:extLst>
              <a:ext uri="{FF2B5EF4-FFF2-40B4-BE49-F238E27FC236}">
                <a16:creationId xmlns:a16="http://schemas.microsoft.com/office/drawing/2014/main" id="{B4818316-4342-C6D1-5715-C0EA4783E100}"/>
              </a:ext>
            </a:extLst>
          </p:cNvPr>
          <p:cNvSpPr/>
          <p:nvPr/>
        </p:nvSpPr>
        <p:spPr>
          <a:xfrm>
            <a:off x="4415793" y="99854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6" name="Google Shape;136;p35">
            <a:extLst>
              <a:ext uri="{FF2B5EF4-FFF2-40B4-BE49-F238E27FC236}">
                <a16:creationId xmlns:a16="http://schemas.microsoft.com/office/drawing/2014/main" id="{B1E0CB83-A032-F7D1-D34E-893FD6D4B634}"/>
              </a:ext>
            </a:extLst>
          </p:cNvPr>
          <p:cNvSpPr/>
          <p:nvPr/>
        </p:nvSpPr>
        <p:spPr>
          <a:xfrm>
            <a:off x="2326506" y="104237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 sz="1300" b="0" i="0" u="none" strike="noStrike" cap="none">
                <a:solidFill>
                  <a:srgbClr val="272525"/>
                </a:solidFill>
                <a:latin typeface="Gelasio"/>
                <a:ea typeface="Gelasio"/>
                <a:cs typeface="Gelasio"/>
                <a:sym typeface="Gelasio"/>
              </a:rPr>
              <a:t>Motivation</a:t>
            </a:r>
            <a:endParaRPr sz="1300" b="0" i="0" u="none" strike="noStrike" cap="none"/>
          </a:p>
        </p:txBody>
      </p:sp>
      <p:sp>
        <p:nvSpPr>
          <p:cNvPr id="137" name="Google Shape;137;p35">
            <a:extLst>
              <a:ext uri="{FF2B5EF4-FFF2-40B4-BE49-F238E27FC236}">
                <a16:creationId xmlns:a16="http://schemas.microsoft.com/office/drawing/2014/main" id="{3D75C2A2-ADCF-4C7E-6F89-11A1100B3E56}"/>
              </a:ext>
            </a:extLst>
          </p:cNvPr>
          <p:cNvSpPr/>
          <p:nvPr/>
        </p:nvSpPr>
        <p:spPr>
          <a:xfrm>
            <a:off x="433859" y="1318149"/>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Why </a:t>
            </a:r>
            <a:r>
              <a:rPr lang="en-US" altLang="zh-CN" sz="1000">
                <a:solidFill>
                  <a:srgbClr val="4D4D4D"/>
                </a:solidFill>
                <a:latin typeface="Lato"/>
                <a:ea typeface="Lato"/>
                <a:cs typeface="Lato"/>
                <a:sym typeface="Lato"/>
              </a:rPr>
              <a:t>unified</a:t>
            </a:r>
            <a:r>
              <a:rPr lang="zh-CN" altLang="en-US" sz="1000">
                <a:solidFill>
                  <a:srgbClr val="4D4D4D"/>
                </a:solidFill>
                <a:latin typeface="Lato"/>
                <a:ea typeface="Lato"/>
                <a:cs typeface="Lato"/>
                <a:sym typeface="Lato"/>
              </a:rPr>
              <a:t> </a:t>
            </a:r>
            <a:r>
              <a:rPr lang="en-US" altLang="zh-CN" sz="1000">
                <a:solidFill>
                  <a:srgbClr val="4D4D4D"/>
                </a:solidFill>
                <a:latin typeface="Lato"/>
                <a:ea typeface="Lato"/>
                <a:cs typeface="Lato"/>
                <a:sym typeface="Lato"/>
              </a:rPr>
              <a:t>KGQA</a:t>
            </a:r>
            <a:r>
              <a:rPr lang="en" sz="1000" b="0" i="0" u="none" strike="noStrike" cap="none">
                <a:solidFill>
                  <a:srgbClr val="4D4D4D"/>
                </a:solidFill>
                <a:latin typeface="Lato"/>
                <a:ea typeface="Lato"/>
                <a:cs typeface="Lato"/>
                <a:sym typeface="Lato"/>
              </a:rPr>
              <a:t>?</a:t>
            </a:r>
            <a:endParaRPr sz="1000" b="0" i="0" u="none" strike="noStrike" cap="none"/>
          </a:p>
        </p:txBody>
      </p:sp>
      <p:sp>
        <p:nvSpPr>
          <p:cNvPr id="138" name="Google Shape;138;p35">
            <a:extLst>
              <a:ext uri="{FF2B5EF4-FFF2-40B4-BE49-F238E27FC236}">
                <a16:creationId xmlns:a16="http://schemas.microsoft.com/office/drawing/2014/main" id="{6B49D848-2F3A-3E08-C103-95B2CABA6F98}"/>
              </a:ext>
            </a:extLst>
          </p:cNvPr>
          <p:cNvSpPr/>
          <p:nvPr/>
        </p:nvSpPr>
        <p:spPr>
          <a:xfrm>
            <a:off x="4688520" y="1900365"/>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39" name="Google Shape;139;p35">
            <a:extLst>
              <a:ext uri="{FF2B5EF4-FFF2-40B4-BE49-F238E27FC236}">
                <a16:creationId xmlns:a16="http://schemas.microsoft.com/office/drawing/2014/main" id="{555ABDCC-4E1B-3DF2-0FE3-1DC343D7E2DA}"/>
              </a:ext>
            </a:extLst>
          </p:cNvPr>
          <p:cNvSpPr/>
          <p:nvPr/>
        </p:nvSpPr>
        <p:spPr>
          <a:xfrm>
            <a:off x="4415793" y="1764039"/>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0" name="Google Shape;140;p35">
            <a:extLst>
              <a:ext uri="{FF2B5EF4-FFF2-40B4-BE49-F238E27FC236}">
                <a16:creationId xmlns:a16="http://schemas.microsoft.com/office/drawing/2014/main" id="{19F64B82-6128-8AA4-9031-BFD585D9C4C5}"/>
              </a:ext>
            </a:extLst>
          </p:cNvPr>
          <p:cNvSpPr/>
          <p:nvPr/>
        </p:nvSpPr>
        <p:spPr>
          <a:xfrm>
            <a:off x="4463604" y="1787925"/>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2</a:t>
            </a:r>
            <a:endParaRPr sz="1500" b="0" i="0" u="none" strike="noStrike" cap="none"/>
          </a:p>
        </p:txBody>
      </p:sp>
      <p:sp>
        <p:nvSpPr>
          <p:cNvPr id="145" name="Google Shape;145;p35">
            <a:extLst>
              <a:ext uri="{FF2B5EF4-FFF2-40B4-BE49-F238E27FC236}">
                <a16:creationId xmlns:a16="http://schemas.microsoft.com/office/drawing/2014/main" id="{0079E7CD-CA17-A8B1-FE17-9448AEF5A6AD}"/>
              </a:ext>
            </a:extLst>
          </p:cNvPr>
          <p:cNvSpPr/>
          <p:nvPr/>
        </p:nvSpPr>
        <p:spPr>
          <a:xfrm>
            <a:off x="4047369" y="2570538"/>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6" name="Google Shape;146;p35">
            <a:extLst>
              <a:ext uri="{FF2B5EF4-FFF2-40B4-BE49-F238E27FC236}">
                <a16:creationId xmlns:a16="http://schemas.microsoft.com/office/drawing/2014/main" id="{955AFC17-C0F6-1FB0-E3B3-D571A4A3111A}"/>
              </a:ext>
            </a:extLst>
          </p:cNvPr>
          <p:cNvSpPr/>
          <p:nvPr/>
        </p:nvSpPr>
        <p:spPr>
          <a:xfrm>
            <a:off x="4415793" y="2434211"/>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7" name="Google Shape;147;p35">
            <a:extLst>
              <a:ext uri="{FF2B5EF4-FFF2-40B4-BE49-F238E27FC236}">
                <a16:creationId xmlns:a16="http://schemas.microsoft.com/office/drawing/2014/main" id="{99383634-AD95-1CB1-A0ED-BDA5962AF259}"/>
              </a:ext>
            </a:extLst>
          </p:cNvPr>
          <p:cNvSpPr/>
          <p:nvPr/>
        </p:nvSpPr>
        <p:spPr>
          <a:xfrm>
            <a:off x="4463604" y="2458099"/>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3</a:t>
            </a:r>
            <a:endParaRPr sz="1500" b="0" i="0" u="none" strike="noStrike" cap="none"/>
          </a:p>
        </p:txBody>
      </p:sp>
      <p:sp>
        <p:nvSpPr>
          <p:cNvPr id="148" name="Google Shape;148;p35">
            <a:extLst>
              <a:ext uri="{FF2B5EF4-FFF2-40B4-BE49-F238E27FC236}">
                <a16:creationId xmlns:a16="http://schemas.microsoft.com/office/drawing/2014/main" id="{C37183DD-8C87-DE45-8706-38289A76D51C}"/>
              </a:ext>
            </a:extLst>
          </p:cNvPr>
          <p:cNvSpPr/>
          <p:nvPr/>
        </p:nvSpPr>
        <p:spPr>
          <a:xfrm>
            <a:off x="2326506" y="2478041"/>
            <a:ext cx="1594800" cy="199200"/>
          </a:xfrm>
          <a:prstGeom prst="rect">
            <a:avLst/>
          </a:prstGeom>
          <a:noFill/>
          <a:ln>
            <a:noFill/>
          </a:ln>
        </p:spPr>
        <p:txBody>
          <a:bodyPr spcFirstLastPara="1" wrap="square" lIns="0" tIns="0" rIns="0" bIns="0" anchor="t" anchorCtr="0">
            <a:noAutofit/>
          </a:bodyPr>
          <a:lstStyle/>
          <a:p>
            <a:pPr marL="0" marR="0" lvl="0" indent="0" algn="r" rtl="0">
              <a:lnSpc>
                <a:spcPct val="125000"/>
              </a:lnSpc>
              <a:spcBef>
                <a:spcPts val="0"/>
              </a:spcBef>
              <a:spcAft>
                <a:spcPts val="0"/>
              </a:spcAft>
              <a:buClr>
                <a:srgbClr val="272525"/>
              </a:buClr>
              <a:buSzPts val="1300"/>
              <a:buFont typeface="Gelasio"/>
              <a:buNone/>
            </a:pPr>
            <a:r>
              <a:rPr lang="en-US" sz="1300" b="0" i="0" u="none" strike="noStrike" cap="none">
                <a:solidFill>
                  <a:srgbClr val="272525"/>
                </a:solidFill>
                <a:latin typeface="Gelasio"/>
                <a:ea typeface="Gelasio"/>
                <a:cs typeface="Gelasio"/>
                <a:sym typeface="Gelasio"/>
              </a:rPr>
              <a:t>Framework</a:t>
            </a:r>
          </a:p>
        </p:txBody>
      </p:sp>
      <p:sp>
        <p:nvSpPr>
          <p:cNvPr id="151" name="Google Shape;151;p35">
            <a:extLst>
              <a:ext uri="{FF2B5EF4-FFF2-40B4-BE49-F238E27FC236}">
                <a16:creationId xmlns:a16="http://schemas.microsoft.com/office/drawing/2014/main" id="{54C0A187-0229-E5EA-EC1D-4F4D680A6409}"/>
              </a:ext>
            </a:extLst>
          </p:cNvPr>
          <p:cNvSpPr/>
          <p:nvPr/>
        </p:nvSpPr>
        <p:spPr>
          <a:xfrm>
            <a:off x="4688520" y="3240711"/>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2" name="Google Shape;152;p35">
            <a:extLst>
              <a:ext uri="{FF2B5EF4-FFF2-40B4-BE49-F238E27FC236}">
                <a16:creationId xmlns:a16="http://schemas.microsoft.com/office/drawing/2014/main" id="{99A5A47C-5AC5-D414-ACF3-63B2F4EAD29D}"/>
              </a:ext>
            </a:extLst>
          </p:cNvPr>
          <p:cNvSpPr/>
          <p:nvPr/>
        </p:nvSpPr>
        <p:spPr>
          <a:xfrm>
            <a:off x="4415793" y="3104384"/>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4" name="Google Shape;154;p35">
            <a:extLst>
              <a:ext uri="{FF2B5EF4-FFF2-40B4-BE49-F238E27FC236}">
                <a16:creationId xmlns:a16="http://schemas.microsoft.com/office/drawing/2014/main" id="{BB069197-6D2F-F165-0ED2-A46842271849}"/>
              </a:ext>
            </a:extLst>
          </p:cNvPr>
          <p:cNvSpPr/>
          <p:nvPr/>
        </p:nvSpPr>
        <p:spPr>
          <a:xfrm>
            <a:off x="5197252" y="3148214"/>
            <a:ext cx="2060798"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sz="1300">
                <a:solidFill>
                  <a:srgbClr val="272525"/>
                </a:solidFill>
                <a:latin typeface="Gelasio"/>
                <a:sym typeface="Gelasio"/>
              </a:rPr>
              <a:t>Deployment &amp; Experiments</a:t>
            </a:r>
            <a:endParaRPr lang="en-US" sz="1300" b="0" i="0" u="none" strike="noStrike" cap="none"/>
          </a:p>
        </p:txBody>
      </p:sp>
      <p:sp>
        <p:nvSpPr>
          <p:cNvPr id="155" name="Google Shape;155;p35">
            <a:extLst>
              <a:ext uri="{FF2B5EF4-FFF2-40B4-BE49-F238E27FC236}">
                <a16:creationId xmlns:a16="http://schemas.microsoft.com/office/drawing/2014/main" id="{BC128583-0738-3031-EAFE-66016233DBF2}"/>
              </a:ext>
            </a:extLst>
          </p:cNvPr>
          <p:cNvSpPr/>
          <p:nvPr/>
        </p:nvSpPr>
        <p:spPr>
          <a:xfrm>
            <a:off x="5226280" y="3462633"/>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Amazon Neptune + </a:t>
            </a:r>
            <a:r>
              <a:rPr lang="en-US" sz="1000" b="0" i="0" u="none" strike="noStrike" cap="none" err="1">
                <a:solidFill>
                  <a:srgbClr val="4D4D4D"/>
                </a:solidFill>
                <a:latin typeface="Lato"/>
                <a:ea typeface="Lato"/>
                <a:cs typeface="Lato"/>
                <a:sym typeface="Lato"/>
              </a:rPr>
              <a:t>GrailQA</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GraphQ</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WebQSP</a:t>
            </a:r>
            <a:endParaRPr lang="en-US" sz="1000" b="0" i="0" u="none" strike="noStrike" cap="none">
              <a:solidFill>
                <a:srgbClr val="4D4D4D"/>
              </a:solidFill>
              <a:latin typeface="Lato"/>
              <a:ea typeface="Lato"/>
              <a:cs typeface="Lato"/>
              <a:sym typeface="Lato"/>
            </a:endParaRPr>
          </a:p>
        </p:txBody>
      </p:sp>
      <p:sp>
        <p:nvSpPr>
          <p:cNvPr id="157" name="Google Shape;157;p35">
            <a:extLst>
              <a:ext uri="{FF2B5EF4-FFF2-40B4-BE49-F238E27FC236}">
                <a16:creationId xmlns:a16="http://schemas.microsoft.com/office/drawing/2014/main" id="{6581565C-2D78-3CD0-6BCD-C94DA438DA75}"/>
              </a:ext>
            </a:extLst>
          </p:cNvPr>
          <p:cNvSpPr/>
          <p:nvPr/>
        </p:nvSpPr>
        <p:spPr>
          <a:xfrm>
            <a:off x="4047369" y="3910884"/>
            <a:ext cx="382800" cy="14400"/>
          </a:xfrm>
          <a:prstGeom prst="roundRect">
            <a:avLst>
              <a:gd name="adj" fmla="val 375070"/>
            </a:avLst>
          </a:prstGeom>
          <a:solidFill>
            <a:srgbClr val="CECEC9"/>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8" name="Google Shape;158;p35">
            <a:extLst>
              <a:ext uri="{FF2B5EF4-FFF2-40B4-BE49-F238E27FC236}">
                <a16:creationId xmlns:a16="http://schemas.microsoft.com/office/drawing/2014/main" id="{D8F0D188-CADE-5556-0D09-686467BE962F}"/>
              </a:ext>
            </a:extLst>
          </p:cNvPr>
          <p:cNvSpPr/>
          <p:nvPr/>
        </p:nvSpPr>
        <p:spPr>
          <a:xfrm>
            <a:off x="4415793" y="3774557"/>
            <a:ext cx="287100" cy="287100"/>
          </a:xfrm>
          <a:prstGeom prst="roundRect">
            <a:avLst>
              <a:gd name="adj" fmla="val 18671"/>
            </a:avLst>
          </a:prstGeom>
          <a:solidFill>
            <a:srgbClr val="E8E8E3"/>
          </a:solidFill>
          <a:ln w="9525" cap="flat" cmpd="sng">
            <a:solidFill>
              <a:srgbClr val="CECEC9"/>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59" name="Google Shape;159;p35">
            <a:extLst>
              <a:ext uri="{FF2B5EF4-FFF2-40B4-BE49-F238E27FC236}">
                <a16:creationId xmlns:a16="http://schemas.microsoft.com/office/drawing/2014/main" id="{5AB2B6F4-845F-7D7C-2663-ED114861E7F9}"/>
              </a:ext>
            </a:extLst>
          </p:cNvPr>
          <p:cNvSpPr/>
          <p:nvPr/>
        </p:nvSpPr>
        <p:spPr>
          <a:xfrm>
            <a:off x="4463604" y="3798444"/>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b="0" i="0" u="none" strike="noStrike" cap="none">
                <a:solidFill>
                  <a:srgbClr val="272525"/>
                </a:solidFill>
                <a:latin typeface="Gelasio"/>
                <a:ea typeface="Gelasio"/>
                <a:cs typeface="Gelasio"/>
                <a:sym typeface="Gelasio"/>
              </a:rPr>
              <a:t>5</a:t>
            </a:r>
            <a:endParaRPr sz="1500" b="0" i="0" u="none" strike="noStrike" cap="none"/>
          </a:p>
        </p:txBody>
      </p:sp>
      <p:sp>
        <p:nvSpPr>
          <p:cNvPr id="160" name="Google Shape;160;p35">
            <a:extLst>
              <a:ext uri="{FF2B5EF4-FFF2-40B4-BE49-F238E27FC236}">
                <a16:creationId xmlns:a16="http://schemas.microsoft.com/office/drawing/2014/main" id="{17FAC26E-B7FE-75FA-C66E-E76B8DB414B7}"/>
              </a:ext>
            </a:extLst>
          </p:cNvPr>
          <p:cNvSpPr/>
          <p:nvPr/>
        </p:nvSpPr>
        <p:spPr>
          <a:xfrm>
            <a:off x="2326506" y="3818387"/>
            <a:ext cx="1594800" cy="199200"/>
          </a:xfrm>
          <a:prstGeom prst="rect">
            <a:avLst/>
          </a:prstGeom>
          <a:noFill/>
          <a:ln>
            <a:noFill/>
          </a:ln>
        </p:spPr>
        <p:txBody>
          <a:bodyPr spcFirstLastPara="1" wrap="square" lIns="0" tIns="0" rIns="0" bIns="0" anchor="t" anchorCtr="0">
            <a:noAutofit/>
          </a:bodyPr>
          <a:lstStyle/>
          <a:p>
            <a:pPr algn="r">
              <a:lnSpc>
                <a:spcPct val="125000"/>
              </a:lnSpc>
              <a:buClr>
                <a:srgbClr val="272525"/>
              </a:buClr>
              <a:buSzPts val="1300"/>
            </a:pPr>
            <a:r>
              <a:rPr lang="en-US" sz="1300">
                <a:solidFill>
                  <a:srgbClr val="272525"/>
                </a:solidFill>
                <a:latin typeface="Gelasio"/>
                <a:sym typeface="Gelasio"/>
              </a:rPr>
              <a:t>Conclusion</a:t>
            </a:r>
            <a:endParaRPr lang="en-US" sz="1300"/>
          </a:p>
          <a:p>
            <a:pPr marL="0" marR="0" lvl="0" indent="0" algn="r" rtl="0">
              <a:lnSpc>
                <a:spcPct val="125000"/>
              </a:lnSpc>
              <a:spcBef>
                <a:spcPts val="0"/>
              </a:spcBef>
              <a:spcAft>
                <a:spcPts val="0"/>
              </a:spcAft>
              <a:buClr>
                <a:srgbClr val="272525"/>
              </a:buClr>
              <a:buSzPts val="1300"/>
              <a:buFont typeface="Gelasio"/>
              <a:buNone/>
            </a:pPr>
            <a:endParaRPr sz="1300" b="0" i="0" u="none" strike="noStrike" cap="none"/>
          </a:p>
        </p:txBody>
      </p:sp>
      <p:pic>
        <p:nvPicPr>
          <p:cNvPr id="163" name="Google Shape;163;p35" title="vecteezy_amazon-logo-png-amazon-icon-transparent-png_19766240.png">
            <a:extLst>
              <a:ext uri="{FF2B5EF4-FFF2-40B4-BE49-F238E27FC236}">
                <a16:creationId xmlns:a16="http://schemas.microsoft.com/office/drawing/2014/main" id="{5EB4F54D-2F84-314E-FAD5-7521C7B2DE50}"/>
              </a:ext>
            </a:extLst>
          </p:cNvPr>
          <p:cNvPicPr preferRelativeResize="0"/>
          <p:nvPr/>
        </p:nvPicPr>
        <p:blipFill>
          <a:blip r:embed="rId4">
            <a:alphaModFix/>
          </a:blip>
          <a:stretch>
            <a:fillRect/>
          </a:stretch>
        </p:blipFill>
        <p:spPr>
          <a:xfrm>
            <a:off x="6699547" y="4569420"/>
            <a:ext cx="1270403" cy="561380"/>
          </a:xfrm>
          <a:prstGeom prst="rect">
            <a:avLst/>
          </a:prstGeom>
          <a:noFill/>
          <a:ln>
            <a:noFill/>
          </a:ln>
        </p:spPr>
      </p:pic>
      <p:pic>
        <p:nvPicPr>
          <p:cNvPr id="2" name="Google Shape;122;p34">
            <a:extLst>
              <a:ext uri="{FF2B5EF4-FFF2-40B4-BE49-F238E27FC236}">
                <a16:creationId xmlns:a16="http://schemas.microsoft.com/office/drawing/2014/main" id="{A60647D4-E059-05A6-1350-725339F16E0F}"/>
              </a:ext>
            </a:extLst>
          </p:cNvPr>
          <p:cNvPicPr preferRelativeResize="0"/>
          <p:nvPr/>
        </p:nvPicPr>
        <p:blipFill>
          <a:blip r:embed="rId5">
            <a:alphaModFix/>
          </a:blip>
          <a:stretch>
            <a:fillRect/>
          </a:stretch>
        </p:blipFill>
        <p:spPr>
          <a:xfrm>
            <a:off x="8458654" y="160486"/>
            <a:ext cx="513674" cy="442223"/>
          </a:xfrm>
          <a:prstGeom prst="rect">
            <a:avLst/>
          </a:prstGeom>
          <a:noFill/>
          <a:ln>
            <a:noFill/>
          </a:ln>
        </p:spPr>
      </p:pic>
      <p:pic>
        <p:nvPicPr>
          <p:cNvPr id="3" name="Google Shape;123;p34">
            <a:extLst>
              <a:ext uri="{FF2B5EF4-FFF2-40B4-BE49-F238E27FC236}">
                <a16:creationId xmlns:a16="http://schemas.microsoft.com/office/drawing/2014/main" id="{87FBE06B-8559-0512-69A4-482AD259258E}"/>
              </a:ext>
            </a:extLst>
          </p:cNvPr>
          <p:cNvPicPr preferRelativeResize="0"/>
          <p:nvPr/>
        </p:nvPicPr>
        <p:blipFill rotWithShape="1">
          <a:blip r:embed="rId6">
            <a:alphaModFix/>
          </a:blip>
          <a:srcRect t="17593" b="20679"/>
          <a:stretch/>
        </p:blipFill>
        <p:spPr>
          <a:xfrm>
            <a:off x="7924800" y="4592922"/>
            <a:ext cx="1105103" cy="426371"/>
          </a:xfrm>
          <a:prstGeom prst="rect">
            <a:avLst/>
          </a:prstGeom>
          <a:noFill/>
          <a:ln>
            <a:noFill/>
          </a:ln>
        </p:spPr>
      </p:pic>
      <p:sp>
        <p:nvSpPr>
          <p:cNvPr id="4" name="Google Shape;140;p35">
            <a:extLst>
              <a:ext uri="{FF2B5EF4-FFF2-40B4-BE49-F238E27FC236}">
                <a16:creationId xmlns:a16="http://schemas.microsoft.com/office/drawing/2014/main" id="{953DB258-F530-EDB7-087E-994771926053}"/>
              </a:ext>
            </a:extLst>
          </p:cNvPr>
          <p:cNvSpPr/>
          <p:nvPr/>
        </p:nvSpPr>
        <p:spPr>
          <a:xfrm>
            <a:off x="4456456" y="1029717"/>
            <a:ext cx="191400" cy="239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72525"/>
              </a:buClr>
              <a:buSzPts val="1500"/>
              <a:buFont typeface="Gelasio"/>
              <a:buNone/>
            </a:pPr>
            <a:r>
              <a:rPr lang="en" sz="1500">
                <a:solidFill>
                  <a:srgbClr val="272525"/>
                </a:solidFill>
                <a:latin typeface="Gelasio"/>
                <a:sym typeface="Gelasio"/>
              </a:rPr>
              <a:t>1</a:t>
            </a:r>
            <a:endParaRPr sz="1500" b="0" i="0" u="none" strike="noStrike" cap="none"/>
          </a:p>
        </p:txBody>
      </p:sp>
      <p:pic>
        <p:nvPicPr>
          <p:cNvPr id="5" name="Google Shape;135;p35" descr="preencoded.png">
            <a:extLst>
              <a:ext uri="{FF2B5EF4-FFF2-40B4-BE49-F238E27FC236}">
                <a16:creationId xmlns:a16="http://schemas.microsoft.com/office/drawing/2014/main" id="{FBE71CA6-27B6-BFC8-37E7-F6268B75F231}"/>
              </a:ext>
            </a:extLst>
          </p:cNvPr>
          <p:cNvPicPr preferRelativeResize="0"/>
          <p:nvPr/>
        </p:nvPicPr>
        <p:blipFill rotWithShape="1">
          <a:blip r:embed="rId7">
            <a:alphaModFix/>
          </a:blip>
          <a:srcRect/>
          <a:stretch/>
        </p:blipFill>
        <p:spPr>
          <a:xfrm>
            <a:off x="4456496" y="3135527"/>
            <a:ext cx="191319" cy="239167"/>
          </a:xfrm>
          <a:prstGeom prst="rect">
            <a:avLst/>
          </a:prstGeom>
          <a:noFill/>
          <a:ln>
            <a:noFill/>
          </a:ln>
        </p:spPr>
      </p:pic>
      <p:sp>
        <p:nvSpPr>
          <p:cNvPr id="6" name="Google Shape;141;p35">
            <a:extLst>
              <a:ext uri="{FF2B5EF4-FFF2-40B4-BE49-F238E27FC236}">
                <a16:creationId xmlns:a16="http://schemas.microsoft.com/office/drawing/2014/main" id="{0CA6228E-0F84-FFB3-CB6C-9A1047869AB7}"/>
              </a:ext>
            </a:extLst>
          </p:cNvPr>
          <p:cNvSpPr/>
          <p:nvPr/>
        </p:nvSpPr>
        <p:spPr>
          <a:xfrm>
            <a:off x="5197252" y="1807868"/>
            <a:ext cx="1594800" cy="1992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72525"/>
              </a:buClr>
              <a:buSzPts val="1300"/>
              <a:buFont typeface="Gelasio"/>
              <a:buNone/>
            </a:pPr>
            <a:r>
              <a:rPr lang="en-US" altLang="zh-CN" sz="1300" b="0" i="0" u="none" strike="noStrike" cap="none">
                <a:solidFill>
                  <a:srgbClr val="272525"/>
                </a:solidFill>
                <a:latin typeface="Gelasio"/>
                <a:ea typeface="Gelasio"/>
                <a:cs typeface="Gelasio"/>
                <a:sym typeface="Gelasio"/>
              </a:rPr>
              <a:t>Problem Formulation</a:t>
            </a:r>
            <a:endParaRPr sz="1300" b="0" i="0" u="none" strike="noStrike" cap="none"/>
          </a:p>
        </p:txBody>
      </p:sp>
      <p:sp>
        <p:nvSpPr>
          <p:cNvPr id="7" name="Google Shape;142;p35">
            <a:extLst>
              <a:ext uri="{FF2B5EF4-FFF2-40B4-BE49-F238E27FC236}">
                <a16:creationId xmlns:a16="http://schemas.microsoft.com/office/drawing/2014/main" id="{7C21F558-8151-AB04-B854-46AD65666419}"/>
              </a:ext>
            </a:extLst>
          </p:cNvPr>
          <p:cNvSpPr/>
          <p:nvPr/>
        </p:nvSpPr>
        <p:spPr>
          <a:xfrm>
            <a:off x="5225330" y="2092161"/>
            <a:ext cx="3487500" cy="204300"/>
          </a:xfrm>
          <a:prstGeom prst="rect">
            <a:avLst/>
          </a:prstGeom>
          <a:noFill/>
          <a:ln>
            <a:noFill/>
          </a:ln>
        </p:spPr>
        <p:txBody>
          <a:bodyPr spcFirstLastPara="1" wrap="square" lIns="0" tIns="0" rIns="0" bIns="0" anchor="t" anchorCtr="0">
            <a:noAutofit/>
          </a:bodyPr>
          <a:lstStyle/>
          <a:p>
            <a:pPr>
              <a:lnSpc>
                <a:spcPct val="159375"/>
              </a:lnSpc>
              <a:buClr>
                <a:srgbClr val="4D4D4D"/>
              </a:buClr>
              <a:buSzPts val="1000"/>
            </a:pPr>
            <a:r>
              <a:rPr lang="en-US" sz="1000" b="0" i="0" u="none" strike="noStrike" cap="none">
                <a:solidFill>
                  <a:srgbClr val="4D4D4D"/>
                </a:solidFill>
                <a:latin typeface="Lato"/>
                <a:ea typeface="Lato"/>
                <a:cs typeface="Lato"/>
                <a:sym typeface="Lato"/>
              </a:rPr>
              <a:t>Constraints &amp; Quality Measures</a:t>
            </a:r>
          </a:p>
        </p:txBody>
      </p:sp>
      <p:sp>
        <p:nvSpPr>
          <p:cNvPr id="8" name="Google Shape;161;p35">
            <a:extLst>
              <a:ext uri="{FF2B5EF4-FFF2-40B4-BE49-F238E27FC236}">
                <a16:creationId xmlns:a16="http://schemas.microsoft.com/office/drawing/2014/main" id="{0BE716F4-B19D-04AD-73C7-697B9D1043AD}"/>
              </a:ext>
            </a:extLst>
          </p:cNvPr>
          <p:cNvSpPr/>
          <p:nvPr/>
        </p:nvSpPr>
        <p:spPr>
          <a:xfrm>
            <a:off x="401802" y="4134510"/>
            <a:ext cx="3487500" cy="204300"/>
          </a:xfrm>
          <a:prstGeom prst="rect">
            <a:avLst/>
          </a:prstGeom>
          <a:noFill/>
          <a:ln>
            <a:noFill/>
          </a:ln>
        </p:spPr>
        <p:txBody>
          <a:bodyPr spcFirstLastPara="1" wrap="square" lIns="0" tIns="0" rIns="0" bIns="0" anchor="t" anchorCtr="0">
            <a:noAutofit/>
          </a:bodyPr>
          <a:lstStyle/>
          <a:p>
            <a:pPr marL="0" marR="0" lvl="0" indent="0" algn="r" rtl="0">
              <a:lnSpc>
                <a:spcPct val="159375"/>
              </a:lnSpc>
              <a:spcBef>
                <a:spcPts val="0"/>
              </a:spcBef>
              <a:spcAft>
                <a:spcPts val="0"/>
              </a:spcAft>
              <a:buClr>
                <a:srgbClr val="4D4D4D"/>
              </a:buClr>
              <a:buSzPts val="1000"/>
              <a:buFont typeface="Lato"/>
              <a:buNone/>
            </a:pPr>
            <a:r>
              <a:rPr lang="en" sz="1000" b="0" i="0" u="none" strike="noStrike" cap="none">
                <a:solidFill>
                  <a:srgbClr val="4D4D4D"/>
                </a:solidFill>
                <a:latin typeface="Lato"/>
                <a:ea typeface="Lato"/>
                <a:cs typeface="Lato"/>
                <a:sym typeface="Lato"/>
              </a:rPr>
              <a:t>Major Contributions</a:t>
            </a:r>
            <a:endParaRPr sz="1000" b="0" i="0" u="none" strike="noStrike" cap="none"/>
          </a:p>
        </p:txBody>
      </p:sp>
      <p:sp>
        <p:nvSpPr>
          <p:cNvPr id="9" name="Google Shape;164;p35">
            <a:extLst>
              <a:ext uri="{FF2B5EF4-FFF2-40B4-BE49-F238E27FC236}">
                <a16:creationId xmlns:a16="http://schemas.microsoft.com/office/drawing/2014/main" id="{D7E4A3A9-4D81-A185-E91D-43BDE0A165BF}"/>
              </a:ext>
            </a:extLst>
          </p:cNvPr>
          <p:cNvSpPr/>
          <p:nvPr/>
        </p:nvSpPr>
        <p:spPr>
          <a:xfrm>
            <a:off x="401802" y="2789064"/>
            <a:ext cx="3487500" cy="204300"/>
          </a:xfrm>
          <a:prstGeom prst="rect">
            <a:avLst/>
          </a:prstGeom>
          <a:noFill/>
          <a:ln>
            <a:noFill/>
          </a:ln>
        </p:spPr>
        <p:txBody>
          <a:bodyPr spcFirstLastPara="1" wrap="square" lIns="0" tIns="0" rIns="0" bIns="0" anchor="t" anchorCtr="0">
            <a:noAutofit/>
          </a:bodyPr>
          <a:lstStyle/>
          <a:p>
            <a:pPr algn="r">
              <a:lnSpc>
                <a:spcPct val="159375"/>
              </a:lnSpc>
              <a:buClr>
                <a:srgbClr val="4D4D4D"/>
              </a:buClr>
              <a:buSzPts val="1000"/>
            </a:pPr>
            <a:r>
              <a:rPr lang="en-US" sz="1000" b="0" i="0" u="none" strike="noStrike" cap="none" err="1">
                <a:solidFill>
                  <a:srgbClr val="4D4D4D"/>
                </a:solidFill>
                <a:latin typeface="Lato"/>
                <a:ea typeface="Lato"/>
                <a:cs typeface="Lato"/>
                <a:sym typeface="Lato"/>
              </a:rPr>
              <a:t>UniQGen</a:t>
            </a:r>
            <a:r>
              <a:rPr lang="en-US" sz="1000" b="0" i="0" u="none" strike="noStrike" cap="none">
                <a:solidFill>
                  <a:srgbClr val="4D4D4D"/>
                </a:solidFill>
                <a:latin typeface="Lato"/>
                <a:ea typeface="Lato"/>
                <a:cs typeface="Lato"/>
                <a:sym typeface="Lato"/>
              </a:rPr>
              <a:t>: </a:t>
            </a:r>
            <a:r>
              <a:rPr lang="en-US" sz="1000" b="0" i="0" u="none" strike="noStrike" cap="none" err="1">
                <a:solidFill>
                  <a:srgbClr val="4D4D4D"/>
                </a:solidFill>
                <a:latin typeface="Lato"/>
                <a:ea typeface="Lato"/>
                <a:cs typeface="Lato"/>
                <a:sym typeface="Lato"/>
              </a:rPr>
              <a:t>CTable</a:t>
            </a:r>
            <a:r>
              <a:rPr lang="en-US" sz="1000" b="0" i="0" u="none" strike="noStrike" cap="none">
                <a:solidFill>
                  <a:srgbClr val="4D4D4D"/>
                </a:solidFill>
                <a:latin typeface="Lato"/>
                <a:ea typeface="Lato"/>
                <a:cs typeface="Lato"/>
                <a:sym typeface="Lato"/>
              </a:rPr>
              <a:t> + Chase &amp; </a:t>
            </a:r>
            <a:r>
              <a:rPr lang="en-US" sz="1000" b="0" i="0" u="none" strike="noStrike" cap="none" err="1">
                <a:solidFill>
                  <a:srgbClr val="4D4D4D"/>
                </a:solidFill>
                <a:latin typeface="Lato"/>
                <a:ea typeface="Lato"/>
                <a:cs typeface="Lato"/>
                <a:sym typeface="Lato"/>
              </a:rPr>
              <a:t>Backchase</a:t>
            </a:r>
            <a:endParaRPr lang="en-US" sz="1000" b="0" i="0" u="none" strike="noStrike" cap="none">
              <a:solidFill>
                <a:srgbClr val="4D4D4D"/>
              </a:solidFill>
              <a:latin typeface="Lato"/>
              <a:ea typeface="Lato"/>
              <a:cs typeface="Lato"/>
              <a:sym typeface="Lato"/>
            </a:endParaRPr>
          </a:p>
          <a:p>
            <a:pPr algn="r">
              <a:lnSpc>
                <a:spcPct val="159375"/>
              </a:lnSpc>
              <a:buClr>
                <a:srgbClr val="4D4D4D"/>
              </a:buClr>
              <a:buSzPts val="1000"/>
            </a:pPr>
            <a:endParaRPr sz="1000" b="0" i="0" u="none" strike="noStrike" cap="none"/>
          </a:p>
        </p:txBody>
      </p:sp>
    </p:spTree>
    <p:extLst>
      <p:ext uri="{BB962C8B-B14F-4D97-AF65-F5344CB8AC3E}">
        <p14:creationId xmlns:p14="http://schemas.microsoft.com/office/powerpoint/2010/main" val="141403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C694-9DCD-2E58-77E0-251B72F27A8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AEC1D7D-A9C9-F068-2E42-775D5CF9856D}"/>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CCCEA27C-9EAB-FB0C-7F10-3306E0A933BC}"/>
                </a:ext>
              </a:extLst>
            </p:cNvPr>
            <p:cNvPicPr preferRelativeResize="0"/>
            <p:nvPr/>
          </p:nvPicPr>
          <p:blipFill>
            <a:blip r:embed="rId3">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98210A89-24DF-70BB-FAED-5ED21AE8E33D}"/>
                </a:ext>
              </a:extLst>
            </p:cNvPr>
            <p:cNvPicPr preferRelativeResize="0"/>
            <p:nvPr/>
          </p:nvPicPr>
          <p:blipFill rotWithShape="1">
            <a:blip r:embed="rId4">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0536A636-8156-9AC7-5FC6-FB24D18A6FB9}"/>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27747B06-0854-4164-DDDA-84E1E0F24D44}"/>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a:solidFill>
                  <a:srgbClr val="64748B"/>
                </a:solidFill>
                <a:latin typeface="Aptos" pitchFamily="34" charset="0"/>
                <a:ea typeface="Aptos" pitchFamily="34" charset="-122"/>
                <a:cs typeface="Aptos" pitchFamily="34" charset="-120"/>
              </a:rPr>
              <a:t>UniQGen · ICDE 2026</a:t>
            </a:r>
            <a:endParaRPr lang="en-US" sz="800"/>
          </a:p>
        </p:txBody>
      </p:sp>
      <p:sp>
        <p:nvSpPr>
          <p:cNvPr id="200" name="PageNumber">
            <a:extLst>
              <a:ext uri="{FF2B5EF4-FFF2-40B4-BE49-F238E27FC236}">
                <a16:creationId xmlns:a16="http://schemas.microsoft.com/office/drawing/2014/main" id="{418B9610-24B4-4F7F-269C-0217FAD82AA9}"/>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3</a:t>
            </a:fld>
            <a:endParaRPr lang="en-US" sz="1200">
              <a:solidFill>
                <a:srgbClr val="595959"/>
              </a:solidFill>
              <a:latin typeface="Gelasio"/>
              <a:ea typeface="Gelasio"/>
            </a:endParaRPr>
          </a:p>
        </p:txBody>
      </p:sp>
      <p:sp>
        <p:nvSpPr>
          <p:cNvPr id="3" name="Text 0">
            <a:extLst>
              <a:ext uri="{FF2B5EF4-FFF2-40B4-BE49-F238E27FC236}">
                <a16:creationId xmlns:a16="http://schemas.microsoft.com/office/drawing/2014/main" id="{02595D11-BEAF-5AF5-E6BD-A18E1147D958}"/>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400">
                <a:solidFill>
                  <a:srgbClr val="312F2B"/>
                </a:solidFill>
                <a:latin typeface="Georgia"/>
              </a:rPr>
              <a:t>NL to Structured Graph Queries: SOTA &amp; Challenges</a:t>
            </a:r>
            <a:endParaRPr lang="en-US" sz="2400">
              <a:solidFill>
                <a:srgbClr val="312F2B"/>
              </a:solidFill>
              <a:latin typeface="Georgia" panose="02040502050405020303" pitchFamily="18" charset="0"/>
            </a:endParaRPr>
          </a:p>
        </p:txBody>
      </p:sp>
      <p:sp>
        <p:nvSpPr>
          <p:cNvPr id="13" name="Text 13">
            <a:extLst>
              <a:ext uri="{FF2B5EF4-FFF2-40B4-BE49-F238E27FC236}">
                <a16:creationId xmlns:a16="http://schemas.microsoft.com/office/drawing/2014/main" id="{CC086839-E459-DFCA-6A5E-59050C09B8BE}"/>
              </a:ext>
            </a:extLst>
          </p:cNvPr>
          <p:cNvSpPr/>
          <p:nvPr/>
        </p:nvSpPr>
        <p:spPr>
          <a:xfrm>
            <a:off x="494270" y="4251428"/>
            <a:ext cx="8054921" cy="545003"/>
          </a:xfrm>
          <a:prstGeom prst="rect">
            <a:avLst/>
          </a:prstGeom>
          <a:noFill/>
          <a:ln/>
        </p:spPr>
        <p:txBody>
          <a:bodyPr wrap="square" lIns="0" tIns="0" rIns="0" bIns="0" rtlCol="0" anchor="ctr"/>
          <a:lstStyle/>
          <a:p>
            <a:pPr>
              <a:lnSpc>
                <a:spcPts val="2280"/>
              </a:lnSpc>
            </a:pPr>
            <a:r>
              <a:rPr lang="en-US" b="1" i="1" err="1">
                <a:solidFill>
                  <a:schemeClr val="bg2"/>
                </a:solidFill>
                <a:latin typeface="Georgia"/>
              </a:rPr>
              <a:t>UniQGen</a:t>
            </a:r>
            <a:r>
              <a:rPr lang="en-US" i="1">
                <a:solidFill>
                  <a:schemeClr val="bg2"/>
                </a:solidFill>
                <a:latin typeface="Georgia"/>
              </a:rPr>
              <a:t>: a training-free, </a:t>
            </a:r>
            <a:r>
              <a:rPr lang="en-US" i="1" err="1">
                <a:solidFill>
                  <a:schemeClr val="bg2"/>
                </a:solidFill>
                <a:latin typeface="Georgia"/>
              </a:rPr>
              <a:t>schemaless</a:t>
            </a:r>
            <a:r>
              <a:rPr lang="en-US" i="1">
                <a:solidFill>
                  <a:schemeClr val="bg2"/>
                </a:solidFill>
                <a:latin typeface="Georgia"/>
              </a:rPr>
              <a:t> generator that preserves user intent and renders executable queries for multiple graph query classes.</a:t>
            </a:r>
            <a:endParaRPr lang="en-US" i="1">
              <a:solidFill>
                <a:schemeClr val="bg2"/>
              </a:solidFill>
              <a:latin typeface="Georgia"/>
              <a:ea typeface="Calibri" pitchFamily="34" charset="-122"/>
              <a:cs typeface="Calibri" pitchFamily="34" charset="-120"/>
            </a:endParaRPr>
          </a:p>
        </p:txBody>
      </p:sp>
      <p:sp>
        <p:nvSpPr>
          <p:cNvPr id="14" name="Shape 1">
            <a:extLst>
              <a:ext uri="{FF2B5EF4-FFF2-40B4-BE49-F238E27FC236}">
                <a16:creationId xmlns:a16="http://schemas.microsoft.com/office/drawing/2014/main" id="{3E3C94E6-D19C-3A19-650F-234A5B9A24BF}"/>
              </a:ext>
            </a:extLst>
          </p:cNvPr>
          <p:cNvSpPr/>
          <p:nvPr/>
        </p:nvSpPr>
        <p:spPr>
          <a:xfrm>
            <a:off x="502471" y="1067209"/>
            <a:ext cx="3840480" cy="1371600"/>
          </a:xfrm>
          <a:prstGeom prst="rect">
            <a:avLst/>
          </a:prstGeom>
          <a:solidFill>
            <a:srgbClr val="F7FAFC"/>
          </a:solidFill>
          <a:ln w="12700">
            <a:solidFill>
              <a:srgbClr val="E2E8F0"/>
            </a:solidFill>
            <a:prstDash val="solid"/>
          </a:ln>
          <a:effectLst>
            <a:outerShdw blurRad="50800" dist="25400" dir="8100000" algn="bl" rotWithShape="0">
              <a:srgbClr val="000000">
                <a:alpha val="10000"/>
              </a:srgbClr>
            </a:outerShdw>
          </a:effectLst>
        </p:spPr>
        <p:txBody>
          <a:bodyPr/>
          <a:lstStyle/>
          <a:p>
            <a:endParaRPr lang="en-US"/>
          </a:p>
        </p:txBody>
      </p:sp>
      <p:pic>
        <p:nvPicPr>
          <p:cNvPr id="15" name="Image 0" descr="preencoded.png">
            <a:extLst>
              <a:ext uri="{FF2B5EF4-FFF2-40B4-BE49-F238E27FC236}">
                <a16:creationId xmlns:a16="http://schemas.microsoft.com/office/drawing/2014/main" id="{36247DF3-F5AC-3154-9426-FCCE9CC76A12}"/>
              </a:ext>
            </a:extLst>
          </p:cNvPr>
          <p:cNvPicPr>
            <a:picLocks noChangeAspect="1"/>
          </p:cNvPicPr>
          <p:nvPr/>
        </p:nvPicPr>
        <p:blipFill>
          <a:blip r:embed="rId5"/>
          <a:stretch>
            <a:fillRect/>
          </a:stretch>
        </p:blipFill>
        <p:spPr>
          <a:xfrm>
            <a:off x="777240" y="1301076"/>
            <a:ext cx="365760" cy="365760"/>
          </a:xfrm>
          <a:prstGeom prst="rect">
            <a:avLst/>
          </a:prstGeom>
        </p:spPr>
      </p:pic>
      <p:sp>
        <p:nvSpPr>
          <p:cNvPr id="16" name="Text 2">
            <a:extLst>
              <a:ext uri="{FF2B5EF4-FFF2-40B4-BE49-F238E27FC236}">
                <a16:creationId xmlns:a16="http://schemas.microsoft.com/office/drawing/2014/main" id="{62227FD7-09D6-99E9-32BC-B40BA2B836A2}"/>
              </a:ext>
            </a:extLst>
          </p:cNvPr>
          <p:cNvSpPr/>
          <p:nvPr/>
        </p:nvSpPr>
        <p:spPr>
          <a:xfrm>
            <a:off x="1280160" y="1209636"/>
            <a:ext cx="2743200" cy="365760"/>
          </a:xfrm>
          <a:prstGeom prst="rect">
            <a:avLst/>
          </a:prstGeom>
          <a:noFill/>
          <a:ln/>
        </p:spPr>
        <p:txBody>
          <a:bodyPr wrap="square" lIns="0" tIns="0" rIns="0" bIns="0" rtlCol="0" anchor="ctr"/>
          <a:lstStyle/>
          <a:p>
            <a:r>
              <a:rPr lang="en-US" sz="1600" b="1">
                <a:solidFill>
                  <a:srgbClr val="E53E3E"/>
                </a:solidFill>
                <a:latin typeface="Calibri"/>
                <a:ea typeface="Calibri"/>
                <a:cs typeface="Calibri"/>
              </a:rPr>
              <a:t>Hallucination (LLM-based)</a:t>
            </a:r>
            <a:endParaRPr lang="en-US" sz="1600"/>
          </a:p>
        </p:txBody>
      </p:sp>
      <p:sp>
        <p:nvSpPr>
          <p:cNvPr id="17" name="Text 3">
            <a:extLst>
              <a:ext uri="{FF2B5EF4-FFF2-40B4-BE49-F238E27FC236}">
                <a16:creationId xmlns:a16="http://schemas.microsoft.com/office/drawing/2014/main" id="{D294F577-53F6-D8A9-B134-DE7401E4C271}"/>
              </a:ext>
            </a:extLst>
          </p:cNvPr>
          <p:cNvSpPr/>
          <p:nvPr/>
        </p:nvSpPr>
        <p:spPr>
          <a:xfrm>
            <a:off x="1280160" y="1621116"/>
            <a:ext cx="2926080" cy="731520"/>
          </a:xfrm>
          <a:prstGeom prst="rect">
            <a:avLst/>
          </a:prstGeom>
          <a:noFill/>
          <a:ln/>
        </p:spPr>
        <p:txBody>
          <a:bodyPr wrap="square" lIns="0" tIns="0" rIns="0" bIns="0" rtlCol="0" anchor="ctr"/>
          <a:lstStyle/>
          <a:p>
            <a:pPr marL="0" indent="0">
              <a:buNone/>
            </a:pPr>
            <a:r>
              <a:rPr lang="en-US" sz="1300">
                <a:solidFill>
                  <a:srgbClr val="4A5568"/>
                </a:solidFill>
                <a:latin typeface="Calibri" pitchFamily="34" charset="0"/>
                <a:ea typeface="Calibri" pitchFamily="34" charset="-122"/>
                <a:cs typeface="Calibri" pitchFamily="34" charset="-120"/>
              </a:rPr>
              <a:t>Generated queries don't match the KG's schema or topology</a:t>
            </a:r>
            <a:endParaRPr lang="en-US" sz="1300"/>
          </a:p>
        </p:txBody>
      </p:sp>
      <p:sp>
        <p:nvSpPr>
          <p:cNvPr id="18" name="Shape 4">
            <a:extLst>
              <a:ext uri="{FF2B5EF4-FFF2-40B4-BE49-F238E27FC236}">
                <a16:creationId xmlns:a16="http://schemas.microsoft.com/office/drawing/2014/main" id="{C5D1E577-74D4-F427-57A5-28CA37BA6D48}"/>
              </a:ext>
            </a:extLst>
          </p:cNvPr>
          <p:cNvSpPr/>
          <p:nvPr/>
        </p:nvSpPr>
        <p:spPr>
          <a:xfrm>
            <a:off x="4708711" y="1067209"/>
            <a:ext cx="3840480" cy="1371600"/>
          </a:xfrm>
          <a:prstGeom prst="rect">
            <a:avLst/>
          </a:prstGeom>
          <a:solidFill>
            <a:srgbClr val="F7FAFC"/>
          </a:solidFill>
          <a:ln w="12700">
            <a:solidFill>
              <a:srgbClr val="E2E8F0"/>
            </a:solidFill>
            <a:prstDash val="solid"/>
          </a:ln>
          <a:effectLst>
            <a:outerShdw blurRad="50800" dist="25400" dir="8100000" algn="bl" rotWithShape="0">
              <a:srgbClr val="000000">
                <a:alpha val="10000"/>
              </a:srgbClr>
            </a:outerShdw>
          </a:effectLst>
        </p:spPr>
        <p:txBody>
          <a:bodyPr/>
          <a:lstStyle/>
          <a:p>
            <a:endParaRPr lang="en-US"/>
          </a:p>
        </p:txBody>
      </p:sp>
      <p:pic>
        <p:nvPicPr>
          <p:cNvPr id="19" name="Image 1" descr="preencoded.png">
            <a:extLst>
              <a:ext uri="{FF2B5EF4-FFF2-40B4-BE49-F238E27FC236}">
                <a16:creationId xmlns:a16="http://schemas.microsoft.com/office/drawing/2014/main" id="{3A1E4FE9-15B9-4253-5356-01A8C6CDBBA8}"/>
              </a:ext>
            </a:extLst>
          </p:cNvPr>
          <p:cNvPicPr>
            <a:picLocks noChangeAspect="1"/>
          </p:cNvPicPr>
          <p:nvPr/>
        </p:nvPicPr>
        <p:blipFill>
          <a:blip r:embed="rId6"/>
          <a:stretch>
            <a:fillRect/>
          </a:stretch>
        </p:blipFill>
        <p:spPr>
          <a:xfrm>
            <a:off x="4983480" y="1301076"/>
            <a:ext cx="365760" cy="365760"/>
          </a:xfrm>
          <a:prstGeom prst="rect">
            <a:avLst/>
          </a:prstGeom>
        </p:spPr>
      </p:pic>
      <p:sp>
        <p:nvSpPr>
          <p:cNvPr id="20" name="Text 5">
            <a:extLst>
              <a:ext uri="{FF2B5EF4-FFF2-40B4-BE49-F238E27FC236}">
                <a16:creationId xmlns:a16="http://schemas.microsoft.com/office/drawing/2014/main" id="{37A9D1E9-5804-02CB-D6BC-4C4E5B719EC6}"/>
              </a:ext>
            </a:extLst>
          </p:cNvPr>
          <p:cNvSpPr/>
          <p:nvPr/>
        </p:nvSpPr>
        <p:spPr>
          <a:xfrm>
            <a:off x="5491548" y="1209636"/>
            <a:ext cx="2897660" cy="386354"/>
          </a:xfrm>
          <a:prstGeom prst="rect">
            <a:avLst/>
          </a:prstGeom>
          <a:noFill/>
          <a:ln/>
        </p:spPr>
        <p:txBody>
          <a:bodyPr wrap="square" lIns="0" tIns="0" rIns="0" bIns="0" rtlCol="0" anchor="ctr"/>
          <a:lstStyle/>
          <a:p>
            <a:r>
              <a:rPr lang="en-US" sz="1600" b="1">
                <a:solidFill>
                  <a:srgbClr val="DD6B20"/>
                </a:solidFill>
                <a:latin typeface="Calibri"/>
                <a:ea typeface="Calibri"/>
                <a:cs typeface="Calibri"/>
              </a:rPr>
              <a:t>Missing Constraints (Rule-based)</a:t>
            </a:r>
            <a:endParaRPr lang="en-US" sz="1600"/>
          </a:p>
        </p:txBody>
      </p:sp>
      <p:sp>
        <p:nvSpPr>
          <p:cNvPr id="21" name="Text 6">
            <a:extLst>
              <a:ext uri="{FF2B5EF4-FFF2-40B4-BE49-F238E27FC236}">
                <a16:creationId xmlns:a16="http://schemas.microsoft.com/office/drawing/2014/main" id="{5E8D007F-AFF8-CAE5-B33A-CB7D3511DCDB}"/>
              </a:ext>
            </a:extLst>
          </p:cNvPr>
          <p:cNvSpPr/>
          <p:nvPr/>
        </p:nvSpPr>
        <p:spPr>
          <a:xfrm>
            <a:off x="5486399" y="1621116"/>
            <a:ext cx="3004457" cy="731520"/>
          </a:xfrm>
          <a:prstGeom prst="rect">
            <a:avLst/>
          </a:prstGeom>
          <a:noFill/>
          <a:ln/>
        </p:spPr>
        <p:txBody>
          <a:bodyPr wrap="square" lIns="0" tIns="0" rIns="0" bIns="0" rtlCol="0" anchor="ctr"/>
          <a:lstStyle/>
          <a:p>
            <a:r>
              <a:rPr lang="en-US" sz="1300">
                <a:solidFill>
                  <a:srgbClr val="4A5568"/>
                </a:solidFill>
                <a:latin typeface="Calibri" pitchFamily="34" charset="0"/>
                <a:ea typeface="Calibri" pitchFamily="34" charset="-122"/>
                <a:cs typeface="Calibri" pitchFamily="34" charset="-120"/>
              </a:rPr>
              <a:t>Implicit user intent lost </a:t>
            </a:r>
          </a:p>
          <a:p>
            <a:r>
              <a:rPr lang="en-US" sz="1300">
                <a:solidFill>
                  <a:srgbClr val="4A5568"/>
                </a:solidFill>
                <a:latin typeface="Calibri" pitchFamily="34" charset="0"/>
                <a:ea typeface="Calibri" pitchFamily="34" charset="-122"/>
                <a:cs typeface="Calibri" pitchFamily="34" charset="-120"/>
              </a:rPr>
              <a:t>(e.g., "Approved=True" filter dropped)</a:t>
            </a:r>
            <a:endParaRPr lang="en-US" sz="1300"/>
          </a:p>
        </p:txBody>
      </p:sp>
      <p:sp>
        <p:nvSpPr>
          <p:cNvPr id="22" name="Shape 7">
            <a:extLst>
              <a:ext uri="{FF2B5EF4-FFF2-40B4-BE49-F238E27FC236}">
                <a16:creationId xmlns:a16="http://schemas.microsoft.com/office/drawing/2014/main" id="{DA5BFE6F-A46C-5C29-B2F1-EFCA07F99D8A}"/>
              </a:ext>
            </a:extLst>
          </p:cNvPr>
          <p:cNvSpPr/>
          <p:nvPr/>
        </p:nvSpPr>
        <p:spPr>
          <a:xfrm>
            <a:off x="502471" y="2668335"/>
            <a:ext cx="3840480" cy="1371600"/>
          </a:xfrm>
          <a:prstGeom prst="rect">
            <a:avLst/>
          </a:prstGeom>
          <a:solidFill>
            <a:srgbClr val="F7FAFC"/>
          </a:solidFill>
          <a:ln w="12700">
            <a:solidFill>
              <a:srgbClr val="E2E8F0"/>
            </a:solidFill>
            <a:prstDash val="solid"/>
          </a:ln>
          <a:effectLst>
            <a:outerShdw blurRad="50800" dist="25400" dir="8100000" algn="bl" rotWithShape="0">
              <a:srgbClr val="000000">
                <a:alpha val="10000"/>
              </a:srgbClr>
            </a:outerShdw>
          </a:effectLst>
        </p:spPr>
        <p:txBody>
          <a:bodyPr/>
          <a:lstStyle/>
          <a:p>
            <a:endParaRPr lang="en-US"/>
          </a:p>
        </p:txBody>
      </p:sp>
      <p:pic>
        <p:nvPicPr>
          <p:cNvPr id="23" name="Image 2" descr="preencoded.png">
            <a:extLst>
              <a:ext uri="{FF2B5EF4-FFF2-40B4-BE49-F238E27FC236}">
                <a16:creationId xmlns:a16="http://schemas.microsoft.com/office/drawing/2014/main" id="{8BCE251D-34AC-3C4D-C69D-9CB1E2ACF12B}"/>
              </a:ext>
            </a:extLst>
          </p:cNvPr>
          <p:cNvPicPr>
            <a:picLocks noChangeAspect="1"/>
          </p:cNvPicPr>
          <p:nvPr/>
        </p:nvPicPr>
        <p:blipFill>
          <a:blip r:embed="rId7"/>
          <a:stretch>
            <a:fillRect/>
          </a:stretch>
        </p:blipFill>
        <p:spPr>
          <a:xfrm>
            <a:off x="785441" y="2918880"/>
            <a:ext cx="365760" cy="365760"/>
          </a:xfrm>
          <a:prstGeom prst="rect">
            <a:avLst/>
          </a:prstGeom>
        </p:spPr>
      </p:pic>
      <p:sp>
        <p:nvSpPr>
          <p:cNvPr id="24" name="Text 8">
            <a:extLst>
              <a:ext uri="{FF2B5EF4-FFF2-40B4-BE49-F238E27FC236}">
                <a16:creationId xmlns:a16="http://schemas.microsoft.com/office/drawing/2014/main" id="{50157321-BBCF-9B6F-4CDE-4EAB32F91D17}"/>
              </a:ext>
            </a:extLst>
          </p:cNvPr>
          <p:cNvSpPr/>
          <p:nvPr/>
        </p:nvSpPr>
        <p:spPr>
          <a:xfrm>
            <a:off x="1288361" y="2827440"/>
            <a:ext cx="2743200" cy="365760"/>
          </a:xfrm>
          <a:prstGeom prst="rect">
            <a:avLst/>
          </a:prstGeom>
          <a:noFill/>
          <a:ln/>
        </p:spPr>
        <p:txBody>
          <a:bodyPr wrap="square" lIns="0" tIns="0" rIns="0" bIns="0" rtlCol="0" anchor="ctr"/>
          <a:lstStyle/>
          <a:p>
            <a:pPr marL="0" indent="0">
              <a:buNone/>
            </a:pPr>
            <a:r>
              <a:rPr lang="en-US" sz="1600" b="1">
                <a:solidFill>
                  <a:srgbClr val="4A5568"/>
                </a:solidFill>
                <a:latin typeface="Calibri" pitchFamily="34" charset="0"/>
                <a:ea typeface="Calibri" pitchFamily="34" charset="-122"/>
                <a:cs typeface="Calibri" pitchFamily="34" charset="-120"/>
              </a:rPr>
              <a:t>High Maintenance</a:t>
            </a:r>
            <a:endParaRPr lang="en-US" sz="1600"/>
          </a:p>
        </p:txBody>
      </p:sp>
      <p:sp>
        <p:nvSpPr>
          <p:cNvPr id="25" name="Text 9">
            <a:extLst>
              <a:ext uri="{FF2B5EF4-FFF2-40B4-BE49-F238E27FC236}">
                <a16:creationId xmlns:a16="http://schemas.microsoft.com/office/drawing/2014/main" id="{AE0283C5-46E2-966B-5162-CD0F10BF408D}"/>
              </a:ext>
            </a:extLst>
          </p:cNvPr>
          <p:cNvSpPr/>
          <p:nvPr/>
        </p:nvSpPr>
        <p:spPr>
          <a:xfrm>
            <a:off x="1280160" y="3238920"/>
            <a:ext cx="2810147" cy="731520"/>
          </a:xfrm>
          <a:prstGeom prst="rect">
            <a:avLst/>
          </a:prstGeom>
          <a:noFill/>
          <a:ln/>
        </p:spPr>
        <p:txBody>
          <a:bodyPr wrap="square" lIns="0" tIns="0" rIns="0" bIns="0" rtlCol="0" anchor="ctr"/>
          <a:lstStyle/>
          <a:p>
            <a:pPr marL="0" indent="0">
              <a:buNone/>
            </a:pPr>
            <a:r>
              <a:rPr lang="en-US" sz="1300">
                <a:solidFill>
                  <a:srgbClr val="4A5568"/>
                </a:solidFill>
                <a:latin typeface="Calibri" pitchFamily="34" charset="0"/>
                <a:ea typeface="Calibri" pitchFamily="34" charset="-122"/>
                <a:cs typeface="Calibri" pitchFamily="34" charset="-120"/>
              </a:rPr>
              <a:t>Schema-specific fine-tuning</a:t>
            </a:r>
            <a:r>
              <a:rPr lang="en-US" sz="1300">
                <a:ea typeface="Calibri" pitchFamily="34" charset="-122"/>
              </a:rPr>
              <a:t> </a:t>
            </a:r>
            <a:r>
              <a:rPr lang="en-US" sz="1300">
                <a:solidFill>
                  <a:srgbClr val="4A5568"/>
                </a:solidFill>
                <a:latin typeface="Calibri" pitchFamily="34" charset="0"/>
                <a:ea typeface="Calibri" pitchFamily="34" charset="-122"/>
                <a:cs typeface="Calibri" pitchFamily="34" charset="-120"/>
              </a:rPr>
              <a:t>is brittle and costly on large and evolving graphs</a:t>
            </a:r>
            <a:endParaRPr lang="en-US" sz="1300"/>
          </a:p>
        </p:txBody>
      </p:sp>
      <p:sp>
        <p:nvSpPr>
          <p:cNvPr id="26" name="Shape 10">
            <a:extLst>
              <a:ext uri="{FF2B5EF4-FFF2-40B4-BE49-F238E27FC236}">
                <a16:creationId xmlns:a16="http://schemas.microsoft.com/office/drawing/2014/main" id="{4290335A-010F-14E0-5E7B-5ABBF937B767}"/>
              </a:ext>
            </a:extLst>
          </p:cNvPr>
          <p:cNvSpPr/>
          <p:nvPr/>
        </p:nvSpPr>
        <p:spPr>
          <a:xfrm>
            <a:off x="4716912" y="2668335"/>
            <a:ext cx="3840480" cy="1371600"/>
          </a:xfrm>
          <a:prstGeom prst="rect">
            <a:avLst/>
          </a:prstGeom>
          <a:solidFill>
            <a:srgbClr val="F7FAFC"/>
          </a:solidFill>
          <a:ln w="12700">
            <a:solidFill>
              <a:srgbClr val="E2E8F0"/>
            </a:solidFill>
            <a:prstDash val="solid"/>
          </a:ln>
          <a:effectLst>
            <a:outerShdw blurRad="50800" dist="25400" dir="8100000" algn="bl" rotWithShape="0">
              <a:srgbClr val="000000">
                <a:alpha val="10000"/>
              </a:srgbClr>
            </a:outerShdw>
          </a:effectLst>
        </p:spPr>
        <p:txBody>
          <a:bodyPr/>
          <a:lstStyle/>
          <a:p>
            <a:endParaRPr lang="en-US"/>
          </a:p>
        </p:txBody>
      </p:sp>
      <p:pic>
        <p:nvPicPr>
          <p:cNvPr id="27" name="Image 3" descr="preencoded.png">
            <a:extLst>
              <a:ext uri="{FF2B5EF4-FFF2-40B4-BE49-F238E27FC236}">
                <a16:creationId xmlns:a16="http://schemas.microsoft.com/office/drawing/2014/main" id="{5F5CA820-719F-415E-9544-A5242C2626FE}"/>
              </a:ext>
            </a:extLst>
          </p:cNvPr>
          <p:cNvPicPr>
            <a:picLocks noChangeAspect="1"/>
          </p:cNvPicPr>
          <p:nvPr/>
        </p:nvPicPr>
        <p:blipFill>
          <a:blip r:embed="rId8"/>
          <a:stretch>
            <a:fillRect/>
          </a:stretch>
        </p:blipFill>
        <p:spPr>
          <a:xfrm>
            <a:off x="4991681" y="2918880"/>
            <a:ext cx="365760" cy="365760"/>
          </a:xfrm>
          <a:prstGeom prst="rect">
            <a:avLst/>
          </a:prstGeom>
        </p:spPr>
      </p:pic>
      <p:sp>
        <p:nvSpPr>
          <p:cNvPr id="28" name="Text 11">
            <a:extLst>
              <a:ext uri="{FF2B5EF4-FFF2-40B4-BE49-F238E27FC236}">
                <a16:creationId xmlns:a16="http://schemas.microsoft.com/office/drawing/2014/main" id="{8B658AB4-015C-5884-49B0-04EDE8CD02FD}"/>
              </a:ext>
            </a:extLst>
          </p:cNvPr>
          <p:cNvSpPr/>
          <p:nvPr/>
        </p:nvSpPr>
        <p:spPr>
          <a:xfrm>
            <a:off x="5494601" y="2827440"/>
            <a:ext cx="2743200" cy="365760"/>
          </a:xfrm>
          <a:prstGeom prst="rect">
            <a:avLst/>
          </a:prstGeom>
          <a:noFill/>
          <a:ln/>
        </p:spPr>
        <p:txBody>
          <a:bodyPr wrap="square" lIns="0" tIns="0" rIns="0" bIns="0" rtlCol="0" anchor="ctr"/>
          <a:lstStyle/>
          <a:p>
            <a:pPr marL="0" indent="0">
              <a:buNone/>
            </a:pPr>
            <a:r>
              <a:rPr lang="en-US" sz="1600" b="1">
                <a:solidFill>
                  <a:srgbClr val="2B6CB0"/>
                </a:solidFill>
                <a:latin typeface="Calibri" pitchFamily="34" charset="0"/>
                <a:ea typeface="Calibri" pitchFamily="34" charset="-122"/>
                <a:cs typeface="Calibri" pitchFamily="34" charset="-120"/>
              </a:rPr>
              <a:t>Language Lock-in</a:t>
            </a:r>
            <a:endParaRPr lang="en-US" sz="1600"/>
          </a:p>
        </p:txBody>
      </p:sp>
      <p:sp>
        <p:nvSpPr>
          <p:cNvPr id="29" name="Text 12">
            <a:extLst>
              <a:ext uri="{FF2B5EF4-FFF2-40B4-BE49-F238E27FC236}">
                <a16:creationId xmlns:a16="http://schemas.microsoft.com/office/drawing/2014/main" id="{91A227E0-5BE7-0696-7DF9-39E24F22CD8C}"/>
              </a:ext>
            </a:extLst>
          </p:cNvPr>
          <p:cNvSpPr/>
          <p:nvPr/>
        </p:nvSpPr>
        <p:spPr>
          <a:xfrm>
            <a:off x="5494601" y="3238920"/>
            <a:ext cx="2926080" cy="731520"/>
          </a:xfrm>
          <a:prstGeom prst="rect">
            <a:avLst/>
          </a:prstGeom>
          <a:noFill/>
          <a:ln/>
        </p:spPr>
        <p:txBody>
          <a:bodyPr wrap="square" lIns="0" tIns="0" rIns="0" bIns="0" rtlCol="0" anchor="ctr"/>
          <a:lstStyle/>
          <a:p>
            <a:pPr marL="0" indent="0">
              <a:buNone/>
            </a:pPr>
            <a:r>
              <a:rPr lang="en-US" sz="1300">
                <a:solidFill>
                  <a:srgbClr val="4A5568"/>
                </a:solidFill>
                <a:latin typeface="Calibri" pitchFamily="34" charset="0"/>
                <a:ea typeface="Calibri" pitchFamily="34" charset="-122"/>
                <a:cs typeface="Calibri" pitchFamily="34" charset="-120"/>
              </a:rPr>
              <a:t>A</a:t>
            </a:r>
            <a:r>
              <a:rPr lang="zh-CN" altLang="en-US" sz="1300">
                <a:solidFill>
                  <a:srgbClr val="4A5568"/>
                </a:solidFill>
                <a:latin typeface="Calibri" pitchFamily="34" charset="0"/>
                <a:ea typeface="Calibri" pitchFamily="34" charset="-122"/>
                <a:cs typeface="Calibri" pitchFamily="34" charset="-120"/>
              </a:rPr>
              <a:t> </a:t>
            </a:r>
            <a:r>
              <a:rPr lang="en-US" sz="1300">
                <a:solidFill>
                  <a:srgbClr val="4A5568"/>
                </a:solidFill>
                <a:latin typeface="Calibri" pitchFamily="34" charset="0"/>
                <a:ea typeface="Calibri" pitchFamily="34" charset="-122"/>
                <a:cs typeface="Calibri" pitchFamily="34" charset="-120"/>
              </a:rPr>
              <a:t>separate model per query language is expensive</a:t>
            </a:r>
            <a:endParaRPr lang="en-US" sz="1300"/>
          </a:p>
        </p:txBody>
      </p:sp>
    </p:spTree>
    <p:extLst>
      <p:ext uri="{BB962C8B-B14F-4D97-AF65-F5344CB8AC3E}">
        <p14:creationId xmlns:p14="http://schemas.microsoft.com/office/powerpoint/2010/main" val="262311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92FC-A942-745A-BFC1-09CD045C29E2}"/>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46765A3-0DDE-40DB-1374-58982C82FB95}"/>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05D1AC8D-C2D3-372D-8CB2-628B1142DA5E}"/>
                </a:ext>
              </a:extLst>
            </p:cNvPr>
            <p:cNvPicPr preferRelativeResize="0"/>
            <p:nvPr/>
          </p:nvPicPr>
          <p:blipFill>
            <a:blip r:embed="rId3">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C673B0F7-CC45-0429-31F6-BD11B58AA542}"/>
                </a:ext>
              </a:extLst>
            </p:cNvPr>
            <p:cNvPicPr preferRelativeResize="0"/>
            <p:nvPr/>
          </p:nvPicPr>
          <p:blipFill rotWithShape="1">
            <a:blip r:embed="rId4">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45C87603-2D5B-70BA-B472-A6E9218B4BE3}"/>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C88F7338-E293-27D9-3BE0-E4E8BB437D0A}"/>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395DF8CB-445D-462A-6784-57E81BF71549}"/>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4</a:t>
            </a:fld>
            <a:endParaRPr lang="en-US" sz="1200" dirty="0">
              <a:solidFill>
                <a:srgbClr val="595959"/>
              </a:solidFill>
              <a:latin typeface="Gelasio"/>
              <a:ea typeface="Gelasio"/>
            </a:endParaRPr>
          </a:p>
        </p:txBody>
      </p:sp>
      <p:sp>
        <p:nvSpPr>
          <p:cNvPr id="3" name="Text 0">
            <a:extLst>
              <a:ext uri="{FF2B5EF4-FFF2-40B4-BE49-F238E27FC236}">
                <a16:creationId xmlns:a16="http://schemas.microsoft.com/office/drawing/2014/main" id="{5F9BEEAB-79D1-3A45-0268-05E46A0B430A}"/>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400">
                <a:solidFill>
                  <a:srgbClr val="312F2B"/>
                </a:solidFill>
                <a:latin typeface="Georgia"/>
              </a:rPr>
              <a:t>Notations &amp; Problem Statement</a:t>
            </a:r>
          </a:p>
        </p:txBody>
      </p:sp>
      <p:sp>
        <p:nvSpPr>
          <p:cNvPr id="9" name="Text 1">
            <a:extLst>
              <a:ext uri="{FF2B5EF4-FFF2-40B4-BE49-F238E27FC236}">
                <a16:creationId xmlns:a16="http://schemas.microsoft.com/office/drawing/2014/main" id="{12384B23-77CE-BA42-E732-2DD1FBEFC9B4}"/>
              </a:ext>
            </a:extLst>
          </p:cNvPr>
          <p:cNvSpPr/>
          <p:nvPr/>
        </p:nvSpPr>
        <p:spPr>
          <a:xfrm>
            <a:off x="548640" y="1005840"/>
            <a:ext cx="4023360" cy="320040"/>
          </a:xfrm>
          <a:prstGeom prst="rect">
            <a:avLst/>
          </a:prstGeom>
          <a:noFill/>
          <a:ln/>
        </p:spPr>
        <p:txBody>
          <a:bodyPr wrap="square" lIns="0" tIns="0" rIns="0" bIns="0" rtlCol="0" anchor="ctr"/>
          <a:lstStyle/>
          <a:p>
            <a:pPr marL="0" indent="0">
              <a:buNone/>
            </a:pPr>
            <a:r>
              <a:rPr lang="en-US" sz="1700" b="1" dirty="0">
                <a:solidFill>
                  <a:srgbClr val="0A5A66"/>
                </a:solidFill>
                <a:latin typeface="Georgia" panose="02040502050405020303" pitchFamily="18" charset="0"/>
                <a:ea typeface="Calibri" pitchFamily="34" charset="-122"/>
                <a:cs typeface="Calibri" pitchFamily="34" charset="-120"/>
              </a:rPr>
              <a:t>Key Concepts</a:t>
            </a:r>
            <a:endParaRPr lang="en-US" sz="1700" b="1" dirty="0">
              <a:solidFill>
                <a:srgbClr val="0A5A66"/>
              </a:solidFill>
              <a:latin typeface="Georgia" panose="02040502050405020303" pitchFamily="18" charset="0"/>
            </a:endParaRPr>
          </a:p>
        </p:txBody>
      </p:sp>
      <p:grpSp>
        <p:nvGrpSpPr>
          <p:cNvPr id="37" name="Group 36">
            <a:extLst>
              <a:ext uri="{FF2B5EF4-FFF2-40B4-BE49-F238E27FC236}">
                <a16:creationId xmlns:a16="http://schemas.microsoft.com/office/drawing/2014/main" id="{B6BEB026-8546-A76C-E0D5-B073E579A07B}"/>
              </a:ext>
            </a:extLst>
          </p:cNvPr>
          <p:cNvGrpSpPr/>
          <p:nvPr/>
        </p:nvGrpSpPr>
        <p:grpSpPr>
          <a:xfrm>
            <a:off x="619376" y="1427797"/>
            <a:ext cx="4037512" cy="527397"/>
            <a:chOff x="605224" y="1417320"/>
            <a:chExt cx="4037512" cy="527397"/>
          </a:xfrm>
        </p:grpSpPr>
        <p:sp>
          <p:nvSpPr>
            <p:cNvPr id="10" name="Text 2">
              <a:extLst>
                <a:ext uri="{FF2B5EF4-FFF2-40B4-BE49-F238E27FC236}">
                  <a16:creationId xmlns:a16="http://schemas.microsoft.com/office/drawing/2014/main" id="{EF64B597-9061-AEC7-A0EF-4F0E256E0A9C}"/>
                </a:ext>
              </a:extLst>
            </p:cNvPr>
            <p:cNvSpPr/>
            <p:nvPr/>
          </p:nvSpPr>
          <p:spPr>
            <a:xfrm>
              <a:off x="619376" y="1417320"/>
              <a:ext cx="4023360" cy="274320"/>
            </a:xfrm>
            <a:prstGeom prst="rect">
              <a:avLst/>
            </a:prstGeom>
            <a:noFill/>
            <a:ln/>
          </p:spPr>
          <p:txBody>
            <a:bodyPr wrap="square" lIns="0" tIns="0" rIns="0" bIns="0" rtlCol="0" anchor="ctr"/>
            <a:lstStyle/>
            <a:p>
              <a:pPr marL="0" indent="0">
                <a:buNone/>
              </a:pPr>
              <a:r>
                <a:rPr lang="en-US" sz="1300" b="1" dirty="0">
                  <a:solidFill>
                    <a:srgbClr val="1A365D"/>
                  </a:solidFill>
                  <a:latin typeface="Consolas" pitchFamily="34" charset="0"/>
                  <a:ea typeface="Consolas" pitchFamily="34" charset="-122"/>
                  <a:cs typeface="Consolas" pitchFamily="34" charset="-120"/>
                </a:rPr>
                <a:t>Knowledge Graph G = (V, E)</a:t>
              </a:r>
              <a:endParaRPr lang="en-US" sz="1300" dirty="0"/>
            </a:p>
          </p:txBody>
        </p:sp>
        <p:sp>
          <p:nvSpPr>
            <p:cNvPr id="11" name="Text 3">
              <a:extLst>
                <a:ext uri="{FF2B5EF4-FFF2-40B4-BE49-F238E27FC236}">
                  <a16:creationId xmlns:a16="http://schemas.microsoft.com/office/drawing/2014/main" id="{B7EDB6C6-610C-EE8D-7AF5-EA373BC3B055}"/>
                </a:ext>
              </a:extLst>
            </p:cNvPr>
            <p:cNvSpPr/>
            <p:nvPr/>
          </p:nvSpPr>
          <p:spPr>
            <a:xfrm>
              <a:off x="605224" y="1624677"/>
              <a:ext cx="4023360" cy="32004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Entities V, typed edges E as triples ⟨s, p, o⟩</a:t>
              </a:r>
              <a:endParaRPr lang="en-US" sz="1200" dirty="0">
                <a:latin typeface="Georgia" panose="02040502050405020303" pitchFamily="18" charset="0"/>
              </a:endParaRPr>
            </a:p>
          </p:txBody>
        </p:sp>
      </p:grpSp>
      <p:grpSp>
        <p:nvGrpSpPr>
          <p:cNvPr id="36" name="Group 35">
            <a:extLst>
              <a:ext uri="{FF2B5EF4-FFF2-40B4-BE49-F238E27FC236}">
                <a16:creationId xmlns:a16="http://schemas.microsoft.com/office/drawing/2014/main" id="{4CDF564F-7C8A-0755-A843-EA7CD0F6B715}"/>
              </a:ext>
            </a:extLst>
          </p:cNvPr>
          <p:cNvGrpSpPr/>
          <p:nvPr/>
        </p:nvGrpSpPr>
        <p:grpSpPr>
          <a:xfrm>
            <a:off x="622663" y="2066611"/>
            <a:ext cx="4034225" cy="610326"/>
            <a:chOff x="608511" y="2087154"/>
            <a:chExt cx="4034225" cy="610326"/>
          </a:xfrm>
        </p:grpSpPr>
        <p:sp>
          <p:nvSpPr>
            <p:cNvPr id="12" name="Text 4">
              <a:extLst>
                <a:ext uri="{FF2B5EF4-FFF2-40B4-BE49-F238E27FC236}">
                  <a16:creationId xmlns:a16="http://schemas.microsoft.com/office/drawing/2014/main" id="{73F68BCC-3C40-F5ED-6513-8B5B3A590817}"/>
                </a:ext>
              </a:extLst>
            </p:cNvPr>
            <p:cNvSpPr/>
            <p:nvPr/>
          </p:nvSpPr>
          <p:spPr>
            <a:xfrm>
              <a:off x="608511" y="2087154"/>
              <a:ext cx="4023360" cy="274320"/>
            </a:xfrm>
            <a:prstGeom prst="rect">
              <a:avLst/>
            </a:prstGeom>
            <a:noFill/>
            <a:ln/>
          </p:spPr>
          <p:txBody>
            <a:bodyPr wrap="square" lIns="0" tIns="0" rIns="0" bIns="0" rtlCol="0" anchor="ctr"/>
            <a:lstStyle/>
            <a:p>
              <a:pPr marL="0" indent="0">
                <a:buNone/>
              </a:pPr>
              <a:r>
                <a:rPr lang="en-US" sz="1300" b="1" dirty="0">
                  <a:solidFill>
                    <a:srgbClr val="1A365D"/>
                  </a:solidFill>
                  <a:latin typeface="Consolas" pitchFamily="34" charset="0"/>
                  <a:ea typeface="Consolas" pitchFamily="34" charset="-122"/>
                  <a:cs typeface="Consolas" pitchFamily="34" charset="-120"/>
                </a:rPr>
                <a:t>Constraint Table C (CTable)</a:t>
              </a:r>
              <a:endParaRPr lang="en-US" sz="1300" dirty="0"/>
            </a:p>
          </p:txBody>
        </p:sp>
        <p:sp>
          <p:nvSpPr>
            <p:cNvPr id="13" name="Text 5">
              <a:extLst>
                <a:ext uri="{FF2B5EF4-FFF2-40B4-BE49-F238E27FC236}">
                  <a16:creationId xmlns:a16="http://schemas.microsoft.com/office/drawing/2014/main" id="{0F83FEA8-0FDA-F318-4E46-ADDEF0B24709}"/>
                </a:ext>
              </a:extLst>
            </p:cNvPr>
            <p:cNvSpPr/>
            <p:nvPr/>
          </p:nvSpPr>
          <p:spPr>
            <a:xfrm>
              <a:off x="619376" y="2377440"/>
              <a:ext cx="4023360" cy="32004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cs typeface="Calibri" pitchFamily="34" charset="-120"/>
                </a:rPr>
                <a:t>Typed triple patterns and value/intent constraints, each with uncertainty score u ∈ [0,1]</a:t>
              </a:r>
            </a:p>
          </p:txBody>
        </p:sp>
      </p:grpSp>
      <p:grpSp>
        <p:nvGrpSpPr>
          <p:cNvPr id="34" name="Group 33">
            <a:extLst>
              <a:ext uri="{FF2B5EF4-FFF2-40B4-BE49-F238E27FC236}">
                <a16:creationId xmlns:a16="http://schemas.microsoft.com/office/drawing/2014/main" id="{731F65EE-EFE6-5671-8DF8-1DED206DC470}"/>
              </a:ext>
            </a:extLst>
          </p:cNvPr>
          <p:cNvGrpSpPr/>
          <p:nvPr/>
        </p:nvGrpSpPr>
        <p:grpSpPr>
          <a:xfrm>
            <a:off x="630241" y="2863361"/>
            <a:ext cx="4026647" cy="508429"/>
            <a:chOff x="605224" y="2883593"/>
            <a:chExt cx="4026647" cy="508429"/>
          </a:xfrm>
        </p:grpSpPr>
        <p:sp>
          <p:nvSpPr>
            <p:cNvPr id="14" name="Text 6">
              <a:extLst>
                <a:ext uri="{FF2B5EF4-FFF2-40B4-BE49-F238E27FC236}">
                  <a16:creationId xmlns:a16="http://schemas.microsoft.com/office/drawing/2014/main" id="{32312DAA-5BCB-D3FA-71BB-A9685598E0F2}"/>
                </a:ext>
              </a:extLst>
            </p:cNvPr>
            <p:cNvSpPr/>
            <p:nvPr/>
          </p:nvSpPr>
          <p:spPr>
            <a:xfrm>
              <a:off x="608511" y="2883593"/>
              <a:ext cx="4023360" cy="274320"/>
            </a:xfrm>
            <a:prstGeom prst="rect">
              <a:avLst/>
            </a:prstGeom>
            <a:noFill/>
            <a:ln/>
          </p:spPr>
          <p:txBody>
            <a:bodyPr wrap="square" lIns="0" tIns="0" rIns="0" bIns="0" rtlCol="0" anchor="ctr"/>
            <a:lstStyle/>
            <a:p>
              <a:pPr marL="0" indent="0">
                <a:buNone/>
              </a:pPr>
              <a:r>
                <a:rPr lang="en-US" sz="1300" b="1" dirty="0">
                  <a:solidFill>
                    <a:srgbClr val="1A365D"/>
                  </a:solidFill>
                  <a:latin typeface="Consolas" pitchFamily="34" charset="0"/>
                  <a:ea typeface="Consolas" pitchFamily="34" charset="-122"/>
                  <a:cs typeface="Consolas" pitchFamily="34" charset="-120"/>
                </a:rPr>
                <a:t>Reference Set G(A)</a:t>
              </a:r>
              <a:endParaRPr lang="en-US" sz="1300" dirty="0"/>
            </a:p>
          </p:txBody>
        </p:sp>
        <p:sp>
          <p:nvSpPr>
            <p:cNvPr id="15" name="Text 7">
              <a:extLst>
                <a:ext uri="{FF2B5EF4-FFF2-40B4-BE49-F238E27FC236}">
                  <a16:creationId xmlns:a16="http://schemas.microsoft.com/office/drawing/2014/main" id="{4930779D-C22C-9492-E9B5-0CEADF7ADDC8}"/>
                </a:ext>
              </a:extLst>
            </p:cNvPr>
            <p:cNvSpPr/>
            <p:nvPr/>
          </p:nvSpPr>
          <p:spPr>
            <a:xfrm>
              <a:off x="605224" y="3071982"/>
              <a:ext cx="4023360" cy="32004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KG entities corresponding to oracle-provided answer set A</a:t>
              </a:r>
              <a:endParaRPr lang="en-US" sz="1200" dirty="0">
                <a:latin typeface="Georgia" panose="02040502050405020303" pitchFamily="18" charset="0"/>
              </a:endParaRPr>
            </a:p>
          </p:txBody>
        </p:sp>
      </p:grpSp>
      <p:grpSp>
        <p:nvGrpSpPr>
          <p:cNvPr id="31" name="Group 30">
            <a:extLst>
              <a:ext uri="{FF2B5EF4-FFF2-40B4-BE49-F238E27FC236}">
                <a16:creationId xmlns:a16="http://schemas.microsoft.com/office/drawing/2014/main" id="{FD714FC4-08B4-2CC1-E908-217D41C1C9C6}"/>
              </a:ext>
            </a:extLst>
          </p:cNvPr>
          <p:cNvGrpSpPr/>
          <p:nvPr/>
        </p:nvGrpSpPr>
        <p:grpSpPr>
          <a:xfrm>
            <a:off x="4723823" y="1071670"/>
            <a:ext cx="3797514" cy="2890493"/>
            <a:chOff x="4797846" y="939510"/>
            <a:chExt cx="3797514" cy="2890493"/>
          </a:xfrm>
        </p:grpSpPr>
        <p:sp>
          <p:nvSpPr>
            <p:cNvPr id="30" name="Shape 3">
              <a:extLst>
                <a:ext uri="{FF2B5EF4-FFF2-40B4-BE49-F238E27FC236}">
                  <a16:creationId xmlns:a16="http://schemas.microsoft.com/office/drawing/2014/main" id="{6742144E-E62E-457B-D095-7EAFF80AE4BB}"/>
                </a:ext>
              </a:extLst>
            </p:cNvPr>
            <p:cNvSpPr/>
            <p:nvPr/>
          </p:nvSpPr>
          <p:spPr>
            <a:xfrm>
              <a:off x="4797846" y="939510"/>
              <a:ext cx="3797514" cy="2890493"/>
            </a:xfrm>
            <a:prstGeom prst="roundRect">
              <a:avLst>
                <a:gd name="adj" fmla="val 5739"/>
              </a:avLst>
            </a:prstGeom>
            <a:solidFill>
              <a:srgbClr val="0E7C8A">
                <a:alpha val="10000"/>
              </a:srgbClr>
            </a:solidFill>
            <a:ln w="9525">
              <a:solidFill>
                <a:srgbClr val="0E7C8A">
                  <a:alpha val="25000"/>
                </a:srgbClr>
              </a:solidFill>
              <a:prstDash val="solid"/>
            </a:ln>
          </p:spPr>
          <p:txBody>
            <a:bodyPr/>
            <a:lstStyle/>
            <a:p>
              <a:endParaRPr lang="en-US" dirty="0"/>
            </a:p>
          </p:txBody>
        </p:sp>
        <p:sp>
          <p:nvSpPr>
            <p:cNvPr id="17" name="Text 9">
              <a:extLst>
                <a:ext uri="{FF2B5EF4-FFF2-40B4-BE49-F238E27FC236}">
                  <a16:creationId xmlns:a16="http://schemas.microsoft.com/office/drawing/2014/main" id="{73921D70-8790-E7A8-6A52-7D2AF34A9772}"/>
                </a:ext>
              </a:extLst>
            </p:cNvPr>
            <p:cNvSpPr/>
            <p:nvPr/>
          </p:nvSpPr>
          <p:spPr>
            <a:xfrm>
              <a:off x="5029200" y="1097280"/>
              <a:ext cx="3566160" cy="320040"/>
            </a:xfrm>
            <a:prstGeom prst="rect">
              <a:avLst/>
            </a:prstGeom>
            <a:noFill/>
            <a:ln/>
          </p:spPr>
          <p:txBody>
            <a:bodyPr wrap="square" lIns="0" tIns="0" rIns="0" bIns="0" rtlCol="0" anchor="ctr"/>
            <a:lstStyle/>
            <a:p>
              <a:pPr marL="0" indent="0">
                <a:buNone/>
              </a:pPr>
              <a:r>
                <a:rPr lang="en-US" sz="1600" b="1" dirty="0">
                  <a:solidFill>
                    <a:srgbClr val="1A365D"/>
                  </a:solidFill>
                  <a:latin typeface="Calibri" pitchFamily="34" charset="0"/>
                  <a:ea typeface="Calibri" pitchFamily="34" charset="-122"/>
                  <a:cs typeface="Calibri" pitchFamily="34" charset="-120"/>
                </a:rPr>
                <a:t>Quality Measures</a:t>
              </a:r>
              <a:endParaRPr lang="en-US" sz="1600" dirty="0"/>
            </a:p>
          </p:txBody>
        </p:sp>
        <p:sp>
          <p:nvSpPr>
            <p:cNvPr id="18" name="Text 10">
              <a:extLst>
                <a:ext uri="{FF2B5EF4-FFF2-40B4-BE49-F238E27FC236}">
                  <a16:creationId xmlns:a16="http://schemas.microsoft.com/office/drawing/2014/main" id="{51E4D79D-84B3-4914-6949-C65250F40089}"/>
                </a:ext>
              </a:extLst>
            </p:cNvPr>
            <p:cNvSpPr/>
            <p:nvPr/>
          </p:nvSpPr>
          <p:spPr>
            <a:xfrm>
              <a:off x="5029200" y="1554480"/>
              <a:ext cx="1463040" cy="228600"/>
            </a:xfrm>
            <a:prstGeom prst="rect">
              <a:avLst/>
            </a:prstGeom>
            <a:noFill/>
            <a:ln/>
          </p:spPr>
          <p:txBody>
            <a:bodyPr wrap="square" lIns="0" tIns="0" rIns="0" bIns="0" rtlCol="0" anchor="ctr"/>
            <a:lstStyle/>
            <a:p>
              <a:pPr marL="0" indent="0">
                <a:buNone/>
              </a:pPr>
              <a:r>
                <a:rPr lang="en-US" sz="1200" dirty="0">
                  <a:solidFill>
                    <a:srgbClr val="0A5A66"/>
                  </a:solidFill>
                  <a:latin typeface="Georgia" panose="02040502050405020303" pitchFamily="18" charset="0"/>
                  <a:ea typeface="Calibri" pitchFamily="34" charset="-122"/>
                  <a:cs typeface="Calibri" pitchFamily="34" charset="-120"/>
                </a:rPr>
                <a:t>LLM-Sound</a:t>
              </a:r>
              <a:endParaRPr lang="en-US" sz="1200" dirty="0">
                <a:solidFill>
                  <a:srgbClr val="0A5A66"/>
                </a:solidFill>
                <a:latin typeface="Georgia" panose="02040502050405020303" pitchFamily="18" charset="0"/>
              </a:endParaRPr>
            </a:p>
          </p:txBody>
        </p:sp>
        <p:sp>
          <p:nvSpPr>
            <p:cNvPr id="19" name="Text 11">
              <a:extLst>
                <a:ext uri="{FF2B5EF4-FFF2-40B4-BE49-F238E27FC236}">
                  <a16:creationId xmlns:a16="http://schemas.microsoft.com/office/drawing/2014/main" id="{7724E426-EC32-6953-D981-482AFE198F69}"/>
                </a:ext>
              </a:extLst>
            </p:cNvPr>
            <p:cNvSpPr/>
            <p:nvPr/>
          </p:nvSpPr>
          <p:spPr>
            <a:xfrm>
              <a:off x="6583680" y="1554480"/>
              <a:ext cx="2011680" cy="228600"/>
            </a:xfrm>
            <a:prstGeom prst="rect">
              <a:avLst/>
            </a:prstGeom>
            <a:noFill/>
            <a:ln/>
          </p:spPr>
          <p:txBody>
            <a:bodyPr wrap="square" lIns="0" tIns="0" rIns="0" bIns="0" rtlCol="0" anchor="ctr"/>
            <a:lstStyle/>
            <a:p>
              <a:pPr marL="0" indent="0">
                <a:buNone/>
              </a:pPr>
              <a:r>
                <a:rPr lang="en-US" sz="1100" dirty="0">
                  <a:solidFill>
                    <a:srgbClr val="1A202C"/>
                  </a:solidFill>
                  <a:latin typeface="Consolas" pitchFamily="34" charset="0"/>
                  <a:ea typeface="Consolas" pitchFamily="34" charset="-122"/>
                  <a:cs typeface="Consolas" pitchFamily="34" charset="-120"/>
                </a:rPr>
                <a:t>Q(G) ⊆ G(A)</a:t>
              </a:r>
              <a:endParaRPr lang="en-US" sz="1100" dirty="0"/>
            </a:p>
          </p:txBody>
        </p:sp>
        <p:sp>
          <p:nvSpPr>
            <p:cNvPr id="20" name="Text 12">
              <a:extLst>
                <a:ext uri="{FF2B5EF4-FFF2-40B4-BE49-F238E27FC236}">
                  <a16:creationId xmlns:a16="http://schemas.microsoft.com/office/drawing/2014/main" id="{E34507C1-A5C2-DF21-C17B-D1C8822DF8D2}"/>
                </a:ext>
              </a:extLst>
            </p:cNvPr>
            <p:cNvSpPr/>
            <p:nvPr/>
          </p:nvSpPr>
          <p:spPr>
            <a:xfrm>
              <a:off x="5029200" y="1783080"/>
              <a:ext cx="3566160" cy="182880"/>
            </a:xfrm>
            <a:prstGeom prst="rect">
              <a:avLst/>
            </a:prstGeom>
            <a:noFill/>
            <a:ln/>
          </p:spPr>
          <p:txBody>
            <a:bodyPr wrap="square" lIns="0" tIns="0" rIns="0" bIns="0" rtlCol="0" anchor="ctr"/>
            <a:lstStyle/>
            <a:p>
              <a:pPr marL="0" indent="0">
                <a:buNone/>
              </a:pPr>
              <a:r>
                <a:rPr lang="en-US" sz="1000" i="1" dirty="0">
                  <a:solidFill>
                    <a:srgbClr val="718096"/>
                  </a:solidFill>
                  <a:latin typeface="Georgia" panose="02040502050405020303" pitchFamily="18" charset="0"/>
                  <a:ea typeface="Calibri" pitchFamily="34" charset="-122"/>
                  <a:cs typeface="Calibri" pitchFamily="34" charset="-120"/>
                </a:rPr>
                <a:t>No spurious answers</a:t>
              </a:r>
              <a:endParaRPr lang="en-US" sz="1000" dirty="0">
                <a:latin typeface="Georgia" panose="02040502050405020303" pitchFamily="18" charset="0"/>
              </a:endParaRPr>
            </a:p>
          </p:txBody>
        </p:sp>
        <p:sp>
          <p:nvSpPr>
            <p:cNvPr id="21" name="Text 13">
              <a:extLst>
                <a:ext uri="{FF2B5EF4-FFF2-40B4-BE49-F238E27FC236}">
                  <a16:creationId xmlns:a16="http://schemas.microsoft.com/office/drawing/2014/main" id="{43EB6238-6602-1A29-14BE-80007EE78E1F}"/>
                </a:ext>
              </a:extLst>
            </p:cNvPr>
            <p:cNvSpPr/>
            <p:nvPr/>
          </p:nvSpPr>
          <p:spPr>
            <a:xfrm>
              <a:off x="5029200" y="2103120"/>
              <a:ext cx="1463040" cy="228600"/>
            </a:xfrm>
            <a:prstGeom prst="rect">
              <a:avLst/>
            </a:prstGeom>
            <a:noFill/>
            <a:ln/>
          </p:spPr>
          <p:txBody>
            <a:bodyPr wrap="square" lIns="0" tIns="0" rIns="0" bIns="0" rtlCol="0" anchor="ctr"/>
            <a:lstStyle/>
            <a:p>
              <a:r>
                <a:rPr lang="en-US" sz="1200" dirty="0">
                  <a:solidFill>
                    <a:srgbClr val="0A5A66"/>
                  </a:solidFill>
                  <a:latin typeface="Georgia" panose="02040502050405020303" pitchFamily="18" charset="0"/>
                  <a:cs typeface="Calibri" pitchFamily="34" charset="-120"/>
                </a:rPr>
                <a:t>LLM-Complete</a:t>
              </a:r>
            </a:p>
          </p:txBody>
        </p:sp>
        <p:sp>
          <p:nvSpPr>
            <p:cNvPr id="22" name="Text 14">
              <a:extLst>
                <a:ext uri="{FF2B5EF4-FFF2-40B4-BE49-F238E27FC236}">
                  <a16:creationId xmlns:a16="http://schemas.microsoft.com/office/drawing/2014/main" id="{320106E9-966D-7944-6FDC-0EF376E6956C}"/>
                </a:ext>
              </a:extLst>
            </p:cNvPr>
            <p:cNvSpPr/>
            <p:nvPr/>
          </p:nvSpPr>
          <p:spPr>
            <a:xfrm>
              <a:off x="6583680" y="2103120"/>
              <a:ext cx="2011680" cy="228600"/>
            </a:xfrm>
            <a:prstGeom prst="rect">
              <a:avLst/>
            </a:prstGeom>
            <a:noFill/>
            <a:ln/>
          </p:spPr>
          <p:txBody>
            <a:bodyPr wrap="square" lIns="0" tIns="0" rIns="0" bIns="0" rtlCol="0" anchor="ctr"/>
            <a:lstStyle/>
            <a:p>
              <a:pPr marL="0" indent="0">
                <a:buNone/>
              </a:pPr>
              <a:r>
                <a:rPr lang="en-US" sz="1100" dirty="0">
                  <a:solidFill>
                    <a:srgbClr val="1A202C"/>
                  </a:solidFill>
                  <a:latin typeface="Consolas" pitchFamily="34" charset="0"/>
                  <a:ea typeface="Consolas" pitchFamily="34" charset="-122"/>
                  <a:cs typeface="Consolas" pitchFamily="34" charset="-120"/>
                </a:rPr>
                <a:t>G(A) ⊆ Q(G)</a:t>
              </a:r>
              <a:endParaRPr lang="en-US" sz="1100" dirty="0"/>
            </a:p>
          </p:txBody>
        </p:sp>
        <p:sp>
          <p:nvSpPr>
            <p:cNvPr id="23" name="Text 15">
              <a:extLst>
                <a:ext uri="{FF2B5EF4-FFF2-40B4-BE49-F238E27FC236}">
                  <a16:creationId xmlns:a16="http://schemas.microsoft.com/office/drawing/2014/main" id="{5819F193-3171-1606-7201-F1EF73D84005}"/>
                </a:ext>
              </a:extLst>
            </p:cNvPr>
            <p:cNvSpPr/>
            <p:nvPr/>
          </p:nvSpPr>
          <p:spPr>
            <a:xfrm>
              <a:off x="5029200" y="2331720"/>
              <a:ext cx="3566160" cy="182880"/>
            </a:xfrm>
            <a:prstGeom prst="rect">
              <a:avLst/>
            </a:prstGeom>
            <a:noFill/>
            <a:ln/>
          </p:spPr>
          <p:txBody>
            <a:bodyPr wrap="square" lIns="0" tIns="0" rIns="0" bIns="0" rtlCol="0" anchor="ctr"/>
            <a:lstStyle/>
            <a:p>
              <a:pPr marL="0" indent="0">
                <a:buNone/>
              </a:pPr>
              <a:r>
                <a:rPr lang="en-US" sz="1000" i="1" dirty="0">
                  <a:solidFill>
                    <a:srgbClr val="718096"/>
                  </a:solidFill>
                  <a:latin typeface="Georgia" panose="02040502050405020303" pitchFamily="18" charset="0"/>
                  <a:cs typeface="Calibri" pitchFamily="34" charset="-120"/>
                </a:rPr>
                <a:t>All answers covered</a:t>
              </a:r>
            </a:p>
          </p:txBody>
        </p:sp>
        <p:sp>
          <p:nvSpPr>
            <p:cNvPr id="24" name="Text 16">
              <a:extLst>
                <a:ext uri="{FF2B5EF4-FFF2-40B4-BE49-F238E27FC236}">
                  <a16:creationId xmlns:a16="http://schemas.microsoft.com/office/drawing/2014/main" id="{D5AC25F2-ABC6-5534-5CAC-3CCC7AF4F871}"/>
                </a:ext>
              </a:extLst>
            </p:cNvPr>
            <p:cNvSpPr/>
            <p:nvPr/>
          </p:nvSpPr>
          <p:spPr>
            <a:xfrm>
              <a:off x="5029200" y="2651760"/>
              <a:ext cx="1463040" cy="228600"/>
            </a:xfrm>
            <a:prstGeom prst="rect">
              <a:avLst/>
            </a:prstGeom>
            <a:noFill/>
            <a:ln/>
          </p:spPr>
          <p:txBody>
            <a:bodyPr wrap="square" lIns="0" tIns="0" rIns="0" bIns="0" rtlCol="0" anchor="ctr"/>
            <a:lstStyle/>
            <a:p>
              <a:pPr marL="0" indent="0">
                <a:buNone/>
              </a:pPr>
              <a:r>
                <a:rPr lang="en-US" sz="1200" dirty="0">
                  <a:solidFill>
                    <a:srgbClr val="0A5A66"/>
                  </a:solidFill>
                  <a:latin typeface="Georgia" panose="02040502050405020303" pitchFamily="18" charset="0"/>
                  <a:ea typeface="Calibri" pitchFamily="34" charset="-122"/>
                  <a:cs typeface="Calibri" pitchFamily="34" charset="-120"/>
                </a:rPr>
                <a:t>Consistent</a:t>
              </a:r>
              <a:endParaRPr lang="en-US" sz="1200" dirty="0">
                <a:solidFill>
                  <a:srgbClr val="0A5A66"/>
                </a:solidFill>
                <a:latin typeface="Georgia" panose="02040502050405020303" pitchFamily="18" charset="0"/>
              </a:endParaRPr>
            </a:p>
          </p:txBody>
        </p:sp>
        <p:sp>
          <p:nvSpPr>
            <p:cNvPr id="25" name="Text 17">
              <a:extLst>
                <a:ext uri="{FF2B5EF4-FFF2-40B4-BE49-F238E27FC236}">
                  <a16:creationId xmlns:a16="http://schemas.microsoft.com/office/drawing/2014/main" id="{DB1CB21B-2A08-4ADD-9B21-CD20D80236D4}"/>
                </a:ext>
              </a:extLst>
            </p:cNvPr>
            <p:cNvSpPr/>
            <p:nvPr/>
          </p:nvSpPr>
          <p:spPr>
            <a:xfrm>
              <a:off x="6583680" y="2672113"/>
              <a:ext cx="1845705" cy="365760"/>
            </a:xfrm>
            <a:prstGeom prst="rect">
              <a:avLst/>
            </a:prstGeom>
            <a:noFill/>
            <a:ln/>
          </p:spPr>
          <p:txBody>
            <a:bodyPr wrap="square" lIns="0" tIns="0" rIns="0" bIns="0" rtlCol="0" anchor="ctr"/>
            <a:lstStyle/>
            <a:p>
              <a:pPr marL="0" indent="0">
                <a:buNone/>
              </a:pPr>
              <a:r>
                <a:rPr lang="en-US" sz="1100" dirty="0">
                  <a:solidFill>
                    <a:srgbClr val="1A202C"/>
                  </a:solidFill>
                  <a:latin typeface="Consolas" pitchFamily="34" charset="0"/>
                  <a:ea typeface="Consolas" pitchFamily="34" charset="-122"/>
                  <a:cs typeface="Consolas" pitchFamily="34" charset="-120"/>
                </a:rPr>
                <a:t>Every binding in Q(G) </a:t>
              </a:r>
            </a:p>
            <a:p>
              <a:r>
                <a:rPr lang="en-US" sz="1100" dirty="0">
                  <a:solidFill>
                    <a:srgbClr val="1A202C"/>
                  </a:solidFill>
                  <a:latin typeface="Consolas" pitchFamily="34" charset="0"/>
                  <a:ea typeface="Consolas" pitchFamily="34" charset="-122"/>
                  <a:cs typeface="Consolas" pitchFamily="34" charset="-120"/>
                </a:rPr>
                <a:t>satisfies all c ∈ C</a:t>
              </a:r>
              <a:endParaRPr lang="en-US" sz="1100" dirty="0"/>
            </a:p>
          </p:txBody>
        </p:sp>
        <p:sp>
          <p:nvSpPr>
            <p:cNvPr id="26" name="Text 18">
              <a:extLst>
                <a:ext uri="{FF2B5EF4-FFF2-40B4-BE49-F238E27FC236}">
                  <a16:creationId xmlns:a16="http://schemas.microsoft.com/office/drawing/2014/main" id="{5AD5BC98-55A0-9564-1075-F99838CB86F9}"/>
                </a:ext>
              </a:extLst>
            </p:cNvPr>
            <p:cNvSpPr/>
            <p:nvPr/>
          </p:nvSpPr>
          <p:spPr>
            <a:xfrm>
              <a:off x="5029200" y="2880360"/>
              <a:ext cx="3566160" cy="182880"/>
            </a:xfrm>
            <a:prstGeom prst="rect">
              <a:avLst/>
            </a:prstGeom>
            <a:noFill/>
            <a:ln/>
          </p:spPr>
          <p:txBody>
            <a:bodyPr wrap="square" lIns="0" tIns="0" rIns="0" bIns="0" rtlCol="0" anchor="ctr"/>
            <a:lstStyle/>
            <a:p>
              <a:r>
                <a:rPr lang="en-US" sz="1000" i="1" dirty="0">
                  <a:solidFill>
                    <a:srgbClr val="718096"/>
                  </a:solidFill>
                  <a:latin typeface="Georgia" panose="02040502050405020303" pitchFamily="18" charset="0"/>
                  <a:cs typeface="Calibri" pitchFamily="34" charset="-120"/>
                </a:rPr>
                <a:t>Constraints respected</a:t>
              </a:r>
            </a:p>
          </p:txBody>
        </p:sp>
        <p:sp>
          <p:nvSpPr>
            <p:cNvPr id="27" name="Text 19">
              <a:extLst>
                <a:ext uri="{FF2B5EF4-FFF2-40B4-BE49-F238E27FC236}">
                  <a16:creationId xmlns:a16="http://schemas.microsoft.com/office/drawing/2014/main" id="{6D122AC1-BBEC-FAB3-58E5-703E42E45522}"/>
                </a:ext>
              </a:extLst>
            </p:cNvPr>
            <p:cNvSpPr/>
            <p:nvPr/>
          </p:nvSpPr>
          <p:spPr>
            <a:xfrm>
              <a:off x="5029200" y="3200400"/>
              <a:ext cx="1463040" cy="228600"/>
            </a:xfrm>
            <a:prstGeom prst="rect">
              <a:avLst/>
            </a:prstGeom>
            <a:noFill/>
            <a:ln/>
          </p:spPr>
          <p:txBody>
            <a:bodyPr wrap="square" lIns="0" tIns="0" rIns="0" bIns="0" rtlCol="0" anchor="ctr"/>
            <a:lstStyle/>
            <a:p>
              <a:pPr marL="0" indent="0">
                <a:buNone/>
              </a:pPr>
              <a:r>
                <a:rPr lang="en-US" sz="1200" dirty="0">
                  <a:solidFill>
                    <a:srgbClr val="0A5A66"/>
                  </a:solidFill>
                  <a:latin typeface="Georgia" panose="02040502050405020303" pitchFamily="18" charset="0"/>
                  <a:ea typeface="Calibri" pitchFamily="34" charset="-122"/>
                  <a:cs typeface="Calibri" pitchFamily="34" charset="-120"/>
                </a:rPr>
                <a:t>Minimal</a:t>
              </a:r>
              <a:endParaRPr lang="en-US" sz="1200" dirty="0">
                <a:solidFill>
                  <a:srgbClr val="0A5A66"/>
                </a:solidFill>
                <a:latin typeface="Georgia" panose="02040502050405020303" pitchFamily="18" charset="0"/>
              </a:endParaRPr>
            </a:p>
          </p:txBody>
        </p:sp>
        <p:sp>
          <p:nvSpPr>
            <p:cNvPr id="28" name="Text 20">
              <a:extLst>
                <a:ext uri="{FF2B5EF4-FFF2-40B4-BE49-F238E27FC236}">
                  <a16:creationId xmlns:a16="http://schemas.microsoft.com/office/drawing/2014/main" id="{5CB7A8F0-7469-AA46-D31F-5DDE7863B774}"/>
                </a:ext>
              </a:extLst>
            </p:cNvPr>
            <p:cNvSpPr/>
            <p:nvPr/>
          </p:nvSpPr>
          <p:spPr>
            <a:xfrm>
              <a:off x="6583680" y="3276507"/>
              <a:ext cx="2011680" cy="228600"/>
            </a:xfrm>
            <a:prstGeom prst="rect">
              <a:avLst/>
            </a:prstGeom>
            <a:noFill/>
            <a:ln/>
          </p:spPr>
          <p:txBody>
            <a:bodyPr wrap="square" lIns="0" tIns="0" rIns="0" bIns="0" rtlCol="0" anchor="ctr"/>
            <a:lstStyle/>
            <a:p>
              <a:pPr marL="0" indent="0">
                <a:buNone/>
              </a:pPr>
              <a:r>
                <a:rPr lang="en-US" sz="1100" dirty="0">
                  <a:solidFill>
                    <a:srgbClr val="1A202C"/>
                  </a:solidFill>
                  <a:latin typeface="Consolas" pitchFamily="34" charset="0"/>
                  <a:ea typeface="Consolas" pitchFamily="34" charset="-122"/>
                  <a:cs typeface="Consolas" pitchFamily="34" charset="-120"/>
                </a:rPr>
                <a:t>No redundant constraints</a:t>
              </a:r>
              <a:endParaRPr lang="en-US" sz="1100" dirty="0"/>
            </a:p>
          </p:txBody>
        </p:sp>
        <p:sp>
          <p:nvSpPr>
            <p:cNvPr id="29" name="Text 21">
              <a:extLst>
                <a:ext uri="{FF2B5EF4-FFF2-40B4-BE49-F238E27FC236}">
                  <a16:creationId xmlns:a16="http://schemas.microsoft.com/office/drawing/2014/main" id="{685BC4E5-3913-FFD9-3DDF-FB2BC4A3E11C}"/>
                </a:ext>
              </a:extLst>
            </p:cNvPr>
            <p:cNvSpPr/>
            <p:nvPr/>
          </p:nvSpPr>
          <p:spPr>
            <a:xfrm>
              <a:off x="5029200" y="3429000"/>
              <a:ext cx="3566160" cy="182880"/>
            </a:xfrm>
            <a:prstGeom prst="rect">
              <a:avLst/>
            </a:prstGeom>
            <a:noFill/>
            <a:ln/>
          </p:spPr>
          <p:txBody>
            <a:bodyPr wrap="square" lIns="0" tIns="0" rIns="0" bIns="0" rtlCol="0" anchor="ctr"/>
            <a:lstStyle/>
            <a:p>
              <a:pPr marL="0" indent="0">
                <a:buNone/>
              </a:pPr>
              <a:r>
                <a:rPr lang="en-US" sz="1000" i="1" dirty="0">
                  <a:solidFill>
                    <a:srgbClr val="718096"/>
                  </a:solidFill>
                  <a:latin typeface="Georgia" panose="02040502050405020303" pitchFamily="18" charset="0"/>
                  <a:ea typeface="Calibri" pitchFamily="34" charset="-122"/>
                  <a:cs typeface="Calibri" pitchFamily="34" charset="-120"/>
                </a:rPr>
                <a:t>C</a:t>
              </a:r>
              <a:r>
                <a:rPr lang="en-US" sz="1000" i="1" dirty="0">
                  <a:solidFill>
                    <a:srgbClr val="718096"/>
                  </a:solidFill>
                  <a:latin typeface="Georgia" panose="02040502050405020303" pitchFamily="18" charset="0"/>
                  <a:cs typeface="Calibri" pitchFamily="34" charset="-120"/>
                </a:rPr>
                <a:t>oncise queries</a:t>
              </a:r>
            </a:p>
          </p:txBody>
        </p:sp>
      </p:grpSp>
      <p:grpSp>
        <p:nvGrpSpPr>
          <p:cNvPr id="35" name="Group 34">
            <a:extLst>
              <a:ext uri="{FF2B5EF4-FFF2-40B4-BE49-F238E27FC236}">
                <a16:creationId xmlns:a16="http://schemas.microsoft.com/office/drawing/2014/main" id="{8E169B97-B8F9-1E1E-213A-C5FC545EE132}"/>
              </a:ext>
            </a:extLst>
          </p:cNvPr>
          <p:cNvGrpSpPr/>
          <p:nvPr/>
        </p:nvGrpSpPr>
        <p:grpSpPr>
          <a:xfrm>
            <a:off x="630241" y="3517081"/>
            <a:ext cx="4023360" cy="506464"/>
            <a:chOff x="605224" y="3460699"/>
            <a:chExt cx="4023360" cy="506464"/>
          </a:xfrm>
        </p:grpSpPr>
        <p:sp>
          <p:nvSpPr>
            <p:cNvPr id="32" name="Text 6">
              <a:extLst>
                <a:ext uri="{FF2B5EF4-FFF2-40B4-BE49-F238E27FC236}">
                  <a16:creationId xmlns:a16="http://schemas.microsoft.com/office/drawing/2014/main" id="{69B2CF10-8150-775D-AA83-734D894F37AC}"/>
                </a:ext>
              </a:extLst>
            </p:cNvPr>
            <p:cNvSpPr/>
            <p:nvPr/>
          </p:nvSpPr>
          <p:spPr>
            <a:xfrm>
              <a:off x="605224" y="3460699"/>
              <a:ext cx="4023360" cy="274320"/>
            </a:xfrm>
            <a:prstGeom prst="rect">
              <a:avLst/>
            </a:prstGeom>
            <a:noFill/>
            <a:ln/>
          </p:spPr>
          <p:txBody>
            <a:bodyPr wrap="square" lIns="0" tIns="0" rIns="0" bIns="0" rtlCol="0" anchor="ctr"/>
            <a:lstStyle/>
            <a:p>
              <a:pPr marL="0" indent="0">
                <a:buNone/>
              </a:pPr>
              <a:r>
                <a:rPr lang="en-US" sz="1300" b="1" dirty="0">
                  <a:solidFill>
                    <a:srgbClr val="1A365D"/>
                  </a:solidFill>
                  <a:latin typeface="Consolas" pitchFamily="34" charset="0"/>
                  <a:ea typeface="Consolas" pitchFamily="34" charset="-122"/>
                  <a:cs typeface="Consolas" pitchFamily="34" charset="-120"/>
                </a:rPr>
                <a:t>Query Result Q(G)</a:t>
              </a:r>
              <a:endParaRPr lang="en-US" sz="1300" dirty="0"/>
            </a:p>
          </p:txBody>
        </p:sp>
        <p:sp>
          <p:nvSpPr>
            <p:cNvPr id="33" name="Text 7">
              <a:extLst>
                <a:ext uri="{FF2B5EF4-FFF2-40B4-BE49-F238E27FC236}">
                  <a16:creationId xmlns:a16="http://schemas.microsoft.com/office/drawing/2014/main" id="{9CB09CE9-79D3-3442-C671-319D8CB064C6}"/>
                </a:ext>
              </a:extLst>
            </p:cNvPr>
            <p:cNvSpPr/>
            <p:nvPr/>
          </p:nvSpPr>
          <p:spPr>
            <a:xfrm>
              <a:off x="605224" y="3647123"/>
              <a:ext cx="4023360" cy="32004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Induced answer set for graph query Q over G</a:t>
              </a:r>
              <a:endParaRPr lang="en-US" sz="1200" dirty="0">
                <a:latin typeface="Georgia" panose="02040502050405020303" pitchFamily="18" charset="0"/>
              </a:endParaRPr>
            </a:p>
          </p:txBody>
        </p:sp>
      </p:grpSp>
      <p:sp>
        <p:nvSpPr>
          <p:cNvPr id="38" name="Shape 11">
            <a:extLst>
              <a:ext uri="{FF2B5EF4-FFF2-40B4-BE49-F238E27FC236}">
                <a16:creationId xmlns:a16="http://schemas.microsoft.com/office/drawing/2014/main" id="{6899800E-859E-79A1-2538-A536136D6093}"/>
              </a:ext>
            </a:extLst>
          </p:cNvPr>
          <p:cNvSpPr/>
          <p:nvPr/>
        </p:nvSpPr>
        <p:spPr>
          <a:xfrm>
            <a:off x="542427" y="4243005"/>
            <a:ext cx="8191280" cy="509292"/>
          </a:xfrm>
          <a:prstGeom prst="rect">
            <a:avLst/>
          </a:prstGeom>
          <a:solidFill>
            <a:srgbClr val="EDE9DF"/>
          </a:solidFill>
          <a:ln/>
        </p:spPr>
        <p:txBody>
          <a:bodyPr/>
          <a:lstStyle/>
          <a:p>
            <a:endParaRPr lang="en-US" dirty="0"/>
          </a:p>
        </p:txBody>
      </p:sp>
      <p:sp>
        <p:nvSpPr>
          <p:cNvPr id="39" name="Shape 12">
            <a:extLst>
              <a:ext uri="{FF2B5EF4-FFF2-40B4-BE49-F238E27FC236}">
                <a16:creationId xmlns:a16="http://schemas.microsoft.com/office/drawing/2014/main" id="{D36F02AD-6511-1BB7-4954-207DD46C151B}"/>
              </a:ext>
            </a:extLst>
          </p:cNvPr>
          <p:cNvSpPr/>
          <p:nvPr/>
        </p:nvSpPr>
        <p:spPr>
          <a:xfrm>
            <a:off x="542427" y="4239229"/>
            <a:ext cx="54981" cy="513068"/>
          </a:xfrm>
          <a:prstGeom prst="rect">
            <a:avLst/>
          </a:prstGeom>
          <a:solidFill>
            <a:srgbClr val="8A5A1B"/>
          </a:solidFill>
          <a:ln/>
        </p:spPr>
        <p:txBody>
          <a:bodyPr/>
          <a:lstStyle/>
          <a:p>
            <a:endParaRPr lang="en-US"/>
          </a:p>
        </p:txBody>
      </p:sp>
      <p:sp>
        <p:nvSpPr>
          <p:cNvPr id="40" name="TextBox 39">
            <a:extLst>
              <a:ext uri="{FF2B5EF4-FFF2-40B4-BE49-F238E27FC236}">
                <a16:creationId xmlns:a16="http://schemas.microsoft.com/office/drawing/2014/main" id="{6B1ED02A-A43D-072C-5B64-0F11192B6B0B}"/>
              </a:ext>
            </a:extLst>
          </p:cNvPr>
          <p:cNvSpPr txBox="1"/>
          <p:nvPr/>
        </p:nvSpPr>
        <p:spPr>
          <a:xfrm>
            <a:off x="668352" y="4258601"/>
            <a:ext cx="7892524" cy="510974"/>
          </a:xfrm>
          <a:prstGeom prst="rect">
            <a:avLst/>
          </a:prstGeom>
          <a:noFill/>
        </p:spPr>
        <p:txBody>
          <a:bodyPr wrap="square" rtlCol="0">
            <a:spAutoFit/>
          </a:bodyPr>
          <a:lstStyle/>
          <a:p>
            <a:pPr>
              <a:lnSpc>
                <a:spcPts val="1660"/>
              </a:lnSpc>
              <a:defRPr/>
            </a:pPr>
            <a:r>
              <a:rPr kumimoji="0" lang="en-US" sz="1250" b="1" u="none" strike="noStrike" kern="0" cap="none" spc="0" normalizeH="0" baseline="0" noProof="0" dirty="0">
                <a:ln>
                  <a:noFill/>
                </a:ln>
                <a:solidFill>
                  <a:srgbClr val="595959"/>
                </a:solidFill>
                <a:effectLst/>
                <a:uLnTx/>
                <a:uFillTx/>
                <a:latin typeface="Georgia" panose="02040502050405020303" pitchFamily="18" charset="0"/>
                <a:sym typeface="Arial"/>
              </a:rPr>
              <a:t>Goal</a:t>
            </a:r>
            <a:r>
              <a:rPr kumimoji="0" lang="en-US" sz="1250" b="0" i="0" u="none" strike="noStrike" kern="0" cap="none" spc="0" normalizeH="0" baseline="0" noProof="0" dirty="0">
                <a:ln>
                  <a:noFill/>
                </a:ln>
                <a:solidFill>
                  <a:srgbClr val="595959"/>
                </a:solidFill>
                <a:effectLst/>
                <a:uLnTx/>
                <a:uFillTx/>
                <a:latin typeface="Georgia" panose="02040502050405020303" pitchFamily="18" charset="0"/>
                <a:cs typeface="Arial"/>
                <a:sym typeface="Arial"/>
              </a:rPr>
              <a:t>: </a:t>
            </a:r>
            <a:r>
              <a:rPr lang="en-US" sz="1250" dirty="0">
                <a:solidFill>
                  <a:srgbClr val="595959"/>
                </a:solidFill>
                <a:latin typeface="Georgia" panose="02040502050405020303" pitchFamily="18" charset="0"/>
              </a:rPr>
              <a:t>Given an </a:t>
            </a:r>
            <a:r>
              <a:rPr kumimoji="0" lang="en-US" sz="1250" b="0" i="0" u="none" strike="noStrike" kern="0" cap="none" spc="0" normalizeH="0" baseline="0" noProof="0" dirty="0">
                <a:ln>
                  <a:noFill/>
                </a:ln>
                <a:solidFill>
                  <a:srgbClr val="595959"/>
                </a:solidFill>
                <a:effectLst/>
                <a:uLnTx/>
                <a:uFillTx/>
                <a:latin typeface="Georgia" panose="02040502050405020303" pitchFamily="18" charset="0"/>
                <a:cs typeface="Arial"/>
                <a:sym typeface="Arial"/>
              </a:rPr>
              <a:t>NL query Q</a:t>
            </a:r>
            <a:r>
              <a:rPr kumimoji="0" lang="en-US" sz="1250" b="0" i="0" u="none" strike="noStrike" kern="0" cap="none" spc="0" normalizeH="0" baseline="-25000" noProof="0" dirty="0">
                <a:ln>
                  <a:noFill/>
                </a:ln>
                <a:solidFill>
                  <a:srgbClr val="595959"/>
                </a:solidFill>
                <a:effectLst/>
                <a:uLnTx/>
                <a:uFillTx/>
                <a:latin typeface="Georgia" panose="02040502050405020303" pitchFamily="18" charset="0"/>
                <a:cs typeface="Arial"/>
                <a:sym typeface="Arial"/>
              </a:rPr>
              <a:t>n</a:t>
            </a:r>
            <a:r>
              <a:rPr kumimoji="0" lang="en-US" sz="1250" b="0" i="0" u="none" strike="noStrike" kern="0" cap="none" spc="0" normalizeH="0" noProof="0" dirty="0">
                <a:ln>
                  <a:noFill/>
                </a:ln>
                <a:solidFill>
                  <a:srgbClr val="595959"/>
                </a:solidFill>
                <a:effectLst/>
                <a:uLnTx/>
                <a:uFillTx/>
                <a:latin typeface="Georgia" panose="02040502050405020303" pitchFamily="18" charset="0"/>
                <a:cs typeface="Arial"/>
                <a:sym typeface="Arial"/>
              </a:rPr>
              <a:t>, reference answer set A, KG G, and </a:t>
            </a:r>
            <a:r>
              <a:rPr kumimoji="0" lang="en-US" sz="1250" b="0" i="0" u="none" strike="noStrike" kern="0" cap="none" spc="0" normalizeH="0" noProof="0" dirty="0" err="1">
                <a:ln>
                  <a:noFill/>
                </a:ln>
                <a:solidFill>
                  <a:srgbClr val="595959"/>
                </a:solidFill>
                <a:effectLst/>
                <a:uLnTx/>
                <a:uFillTx/>
                <a:latin typeface="Georgia" panose="02040502050405020303" pitchFamily="18" charset="0"/>
                <a:cs typeface="Arial"/>
                <a:sym typeface="Arial"/>
              </a:rPr>
              <a:t>CTable</a:t>
            </a:r>
            <a:r>
              <a:rPr kumimoji="0" lang="en-US" sz="1250" b="0" i="0" u="none" strike="noStrike" kern="0" cap="none" spc="0" normalizeH="0" noProof="0" dirty="0">
                <a:ln>
                  <a:noFill/>
                </a:ln>
                <a:solidFill>
                  <a:srgbClr val="595959"/>
                </a:solidFill>
                <a:effectLst/>
                <a:uLnTx/>
                <a:uFillTx/>
                <a:latin typeface="Georgia" panose="02040502050405020303" pitchFamily="18" charset="0"/>
                <a:cs typeface="Arial"/>
                <a:sym typeface="Arial"/>
              </a:rPr>
              <a:t> C extracted from </a:t>
            </a:r>
            <a:r>
              <a:rPr lang="en-US" sz="1250" dirty="0">
                <a:solidFill>
                  <a:srgbClr val="595959"/>
                </a:solidFill>
                <a:latin typeface="Georgia" panose="02040502050405020303" pitchFamily="18" charset="0"/>
              </a:rPr>
              <a:t>Q</a:t>
            </a:r>
            <a:r>
              <a:rPr lang="en-US" sz="1250" baseline="-25000" dirty="0">
                <a:solidFill>
                  <a:srgbClr val="595959"/>
                </a:solidFill>
                <a:latin typeface="Georgia" panose="02040502050405020303" pitchFamily="18" charset="0"/>
              </a:rPr>
              <a:t>n </a:t>
            </a:r>
            <a:r>
              <a:rPr lang="en-US" sz="1250" dirty="0">
                <a:solidFill>
                  <a:srgbClr val="595959"/>
                </a:solidFill>
                <a:latin typeface="Georgia" panose="02040502050405020303" pitchFamily="18" charset="0"/>
              </a:rPr>
              <a:t>, generate a query Q that is (</a:t>
            </a:r>
            <a:r>
              <a:rPr lang="en-US" sz="1250" dirty="0" err="1">
                <a:solidFill>
                  <a:srgbClr val="595959"/>
                </a:solidFill>
                <a:latin typeface="Georgia" panose="02040502050405020303" pitchFamily="18" charset="0"/>
              </a:rPr>
              <a:t>i</a:t>
            </a:r>
            <a:r>
              <a:rPr lang="en-US" sz="1250" dirty="0">
                <a:solidFill>
                  <a:srgbClr val="595959"/>
                </a:solidFill>
                <a:latin typeface="Georgia" panose="02040502050405020303" pitchFamily="18" charset="0"/>
              </a:rPr>
              <a:t>) consistent with C, (ii) jointly maximizes LLM-complete &amp; LLM-sound, and (iii) minimal.</a:t>
            </a:r>
            <a:endParaRPr kumimoji="0" lang="en-US" sz="1250" b="0" i="0" u="none" strike="noStrike" kern="0" cap="none" spc="0" normalizeH="0" baseline="0" noProof="0" dirty="0">
              <a:ln>
                <a:noFill/>
              </a:ln>
              <a:solidFill>
                <a:srgbClr val="595959"/>
              </a:solidFill>
              <a:effectLst/>
              <a:uLnTx/>
              <a:uFillTx/>
              <a:latin typeface="Georgia" panose="02040502050405020303" pitchFamily="18" charset="0"/>
              <a:cs typeface="Arial"/>
              <a:sym typeface="Arial"/>
            </a:endParaRPr>
          </a:p>
        </p:txBody>
      </p:sp>
    </p:spTree>
    <p:extLst>
      <p:ext uri="{BB962C8B-B14F-4D97-AF65-F5344CB8AC3E}">
        <p14:creationId xmlns:p14="http://schemas.microsoft.com/office/powerpoint/2010/main" val="391721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CAFAE-8307-509C-2312-A78A71CF646D}"/>
            </a:ext>
          </a:extLst>
        </p:cNvPr>
        <p:cNvGrpSpPr/>
        <p:nvPr/>
      </p:nvGrpSpPr>
      <p:grpSpPr>
        <a:xfrm>
          <a:off x="0" y="0"/>
          <a:ext cx="0" cy="0"/>
          <a:chOff x="0" y="0"/>
          <a:chExt cx="0" cy="0"/>
        </a:xfrm>
      </p:grpSpPr>
      <p:sp>
        <p:nvSpPr>
          <p:cNvPr id="9" name="Shape 13">
            <a:extLst>
              <a:ext uri="{FF2B5EF4-FFF2-40B4-BE49-F238E27FC236}">
                <a16:creationId xmlns:a16="http://schemas.microsoft.com/office/drawing/2014/main" id="{5D3E6561-33CB-FFA3-3DF8-3744E111F64A}"/>
              </a:ext>
            </a:extLst>
          </p:cNvPr>
          <p:cNvSpPr/>
          <p:nvPr/>
        </p:nvSpPr>
        <p:spPr>
          <a:xfrm>
            <a:off x="4812632" y="0"/>
            <a:ext cx="4331367" cy="5143500"/>
          </a:xfrm>
          <a:prstGeom prst="rect">
            <a:avLst/>
          </a:prstGeom>
          <a:solidFill>
            <a:srgbClr val="EDE9DF"/>
          </a:solidFill>
          <a:ln/>
        </p:spPr>
        <p:txBody>
          <a:bodyPr/>
          <a:lstStyle/>
          <a:p>
            <a:endParaRPr lang="en-US"/>
          </a:p>
        </p:txBody>
      </p:sp>
      <p:grpSp>
        <p:nvGrpSpPr>
          <p:cNvPr id="6" name="Group 5">
            <a:extLst>
              <a:ext uri="{FF2B5EF4-FFF2-40B4-BE49-F238E27FC236}">
                <a16:creationId xmlns:a16="http://schemas.microsoft.com/office/drawing/2014/main" id="{17537CBD-80A8-B6E8-7EFE-3349891FE12C}"/>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06858B98-1537-F35F-AB2A-5909A2C45CB9}"/>
                </a:ext>
              </a:extLst>
            </p:cNvPr>
            <p:cNvPicPr preferRelativeResize="0"/>
            <p:nvPr/>
          </p:nvPicPr>
          <p:blipFill>
            <a:blip r:embed="rId3">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EA5D7E12-72A9-D502-FB9C-F791F36D37E5}"/>
                </a:ext>
              </a:extLst>
            </p:cNvPr>
            <p:cNvPicPr preferRelativeResize="0"/>
            <p:nvPr/>
          </p:nvPicPr>
          <p:blipFill rotWithShape="1">
            <a:blip r:embed="rId4">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DD9A5C71-90C4-9B18-DE2C-55E03DC25FCA}"/>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200" name="PageNumber">
            <a:extLst>
              <a:ext uri="{FF2B5EF4-FFF2-40B4-BE49-F238E27FC236}">
                <a16:creationId xmlns:a16="http://schemas.microsoft.com/office/drawing/2014/main" id="{AD5CE24A-95B4-E9D3-175B-428A85733D24}"/>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5</a:t>
            </a:fld>
            <a:endParaRPr lang="en-US" sz="1200" dirty="0">
              <a:solidFill>
                <a:srgbClr val="595959"/>
              </a:solidFill>
              <a:latin typeface="Gelasio"/>
              <a:ea typeface="Gelasio"/>
            </a:endParaRPr>
          </a:p>
        </p:txBody>
      </p:sp>
      <p:sp>
        <p:nvSpPr>
          <p:cNvPr id="8" name="Text 7">
            <a:extLst>
              <a:ext uri="{FF2B5EF4-FFF2-40B4-BE49-F238E27FC236}">
                <a16:creationId xmlns:a16="http://schemas.microsoft.com/office/drawing/2014/main" id="{6643A425-7FE3-0AC2-5A2A-6DA846E84367}"/>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pic>
        <p:nvPicPr>
          <p:cNvPr id="10" name="Image 0" descr="preencoded.png">
            <a:extLst>
              <a:ext uri="{FF2B5EF4-FFF2-40B4-BE49-F238E27FC236}">
                <a16:creationId xmlns:a16="http://schemas.microsoft.com/office/drawing/2014/main" id="{AD28F73C-4F95-6FB3-D083-7B81DB575720}"/>
              </a:ext>
            </a:extLst>
          </p:cNvPr>
          <p:cNvPicPr>
            <a:picLocks noChangeAspect="1"/>
          </p:cNvPicPr>
          <p:nvPr/>
        </p:nvPicPr>
        <p:blipFill>
          <a:blip r:embed="rId5"/>
          <a:stretch>
            <a:fillRect/>
          </a:stretch>
        </p:blipFill>
        <p:spPr>
          <a:xfrm>
            <a:off x="5344546" y="704603"/>
            <a:ext cx="3267537" cy="3734294"/>
          </a:xfrm>
          <a:prstGeom prst="rect">
            <a:avLst/>
          </a:prstGeom>
        </p:spPr>
      </p:pic>
      <p:sp>
        <p:nvSpPr>
          <p:cNvPr id="11" name="Text 1">
            <a:extLst>
              <a:ext uri="{FF2B5EF4-FFF2-40B4-BE49-F238E27FC236}">
                <a16:creationId xmlns:a16="http://schemas.microsoft.com/office/drawing/2014/main" id="{6A862AAF-61B9-5C34-FD20-0DC0A31DE691}"/>
              </a:ext>
            </a:extLst>
          </p:cNvPr>
          <p:cNvSpPr/>
          <p:nvPr/>
        </p:nvSpPr>
        <p:spPr>
          <a:xfrm>
            <a:off x="438110" y="635175"/>
            <a:ext cx="2215955" cy="688425"/>
          </a:xfrm>
          <a:prstGeom prst="rect">
            <a:avLst/>
          </a:prstGeom>
          <a:noFill/>
          <a:ln/>
        </p:spPr>
        <p:txBody>
          <a:bodyPr wrap="square" lIns="25400" tIns="25400" rIns="25400" bIns="25400" rtlCol="0" anchor="t">
            <a:noAutofit/>
          </a:bodyPr>
          <a:lstStyle/>
          <a:p>
            <a:pPr>
              <a:lnSpc>
                <a:spcPct val="125000"/>
              </a:lnSpc>
              <a:buClr>
                <a:srgbClr val="312F2B"/>
              </a:buClr>
              <a:buSzPts val="2500"/>
            </a:pPr>
            <a:r>
              <a:rPr lang="en-US" sz="4000" dirty="0" err="1">
                <a:solidFill>
                  <a:srgbClr val="312F2B"/>
                </a:solidFill>
                <a:latin typeface="Georgia" panose="02040502050405020303" pitchFamily="18" charset="0"/>
              </a:rPr>
              <a:t>UniQGen</a:t>
            </a:r>
            <a:endParaRPr lang="en-US" sz="4000" dirty="0">
              <a:solidFill>
                <a:srgbClr val="312F2B"/>
              </a:solidFill>
              <a:latin typeface="Georgia" panose="02040502050405020303" pitchFamily="18" charset="0"/>
            </a:endParaRPr>
          </a:p>
        </p:txBody>
      </p:sp>
      <p:sp>
        <p:nvSpPr>
          <p:cNvPr id="14" name="Text 2">
            <a:extLst>
              <a:ext uri="{FF2B5EF4-FFF2-40B4-BE49-F238E27FC236}">
                <a16:creationId xmlns:a16="http://schemas.microsoft.com/office/drawing/2014/main" id="{0206C9BF-1393-D08D-A566-AF7F0791EF93}"/>
              </a:ext>
            </a:extLst>
          </p:cNvPr>
          <p:cNvSpPr/>
          <p:nvPr/>
        </p:nvSpPr>
        <p:spPr>
          <a:xfrm>
            <a:off x="808105" y="1543001"/>
            <a:ext cx="3861865" cy="393968"/>
          </a:xfrm>
          <a:prstGeom prst="rect">
            <a:avLst/>
          </a:prstGeom>
          <a:noFill/>
          <a:ln/>
        </p:spPr>
        <p:txBody>
          <a:bodyPr wrap="square" lIns="25400" tIns="25400" rIns="25400" bIns="25400" rtlCol="0" anchor="t">
            <a:noAutofit/>
          </a:bodyPr>
          <a:lstStyle/>
          <a:p>
            <a:pPr marL="0" indent="0">
              <a:lnSpc>
                <a:spcPct val="125000"/>
              </a:lnSpc>
              <a:buClr>
                <a:srgbClr val="312F2B"/>
              </a:buClr>
              <a:buSzPts val="2500"/>
              <a:buFont typeface="Arial"/>
              <a:buNone/>
            </a:pPr>
            <a:r>
              <a:rPr lang="en-US" i="1" dirty="0">
                <a:solidFill>
                  <a:srgbClr val="312F2B"/>
                </a:solidFill>
                <a:latin typeface="Georgia" panose="02040502050405020303" pitchFamily="18" charset="0"/>
              </a:rPr>
              <a:t>A</a:t>
            </a:r>
            <a:r>
              <a:rPr lang="zh-CN" altLang="en-US" i="1" dirty="0">
                <a:solidFill>
                  <a:srgbClr val="312F2B"/>
                </a:solidFill>
                <a:latin typeface="Georgia" panose="02040502050405020303" pitchFamily="18" charset="0"/>
              </a:rPr>
              <a:t>  </a:t>
            </a:r>
            <a:r>
              <a:rPr lang="en-US" altLang="zh-CN" i="1" dirty="0">
                <a:solidFill>
                  <a:srgbClr val="312F2B"/>
                </a:solidFill>
                <a:latin typeface="Georgia" panose="02040502050405020303" pitchFamily="18" charset="0"/>
              </a:rPr>
              <a:t>unified</a:t>
            </a:r>
            <a:r>
              <a:rPr lang="zh-CN" altLang="en-US" i="1" dirty="0">
                <a:solidFill>
                  <a:srgbClr val="312F2B"/>
                </a:solidFill>
                <a:latin typeface="Georgia" panose="02040502050405020303" pitchFamily="18" charset="0"/>
              </a:rPr>
              <a:t> </a:t>
            </a:r>
            <a:r>
              <a:rPr lang="en-US" i="1" dirty="0">
                <a:solidFill>
                  <a:srgbClr val="312F2B"/>
                </a:solidFill>
                <a:latin typeface="Georgia" panose="02040502050405020303" pitchFamily="18" charset="0"/>
              </a:rPr>
              <a:t>graph‑query generation</a:t>
            </a:r>
            <a:r>
              <a:rPr lang="zh-CN" altLang="en-US" i="1" dirty="0">
                <a:solidFill>
                  <a:srgbClr val="312F2B"/>
                </a:solidFill>
                <a:latin typeface="Georgia" panose="02040502050405020303" pitchFamily="18" charset="0"/>
              </a:rPr>
              <a:t> </a:t>
            </a:r>
            <a:r>
              <a:rPr lang="en-US" i="1" dirty="0">
                <a:solidFill>
                  <a:srgbClr val="312F2B"/>
                </a:solidFill>
                <a:latin typeface="Georgia" panose="02040502050405020303" pitchFamily="18" charset="0"/>
              </a:rPr>
              <a:t>framework.</a:t>
            </a:r>
          </a:p>
        </p:txBody>
      </p:sp>
      <p:sp>
        <p:nvSpPr>
          <p:cNvPr id="17" name="Text 11">
            <a:extLst>
              <a:ext uri="{FF2B5EF4-FFF2-40B4-BE49-F238E27FC236}">
                <a16:creationId xmlns:a16="http://schemas.microsoft.com/office/drawing/2014/main" id="{C5F3D823-1CE8-5B2E-7C7B-1826207DA6DF}"/>
              </a:ext>
            </a:extLst>
          </p:cNvPr>
          <p:cNvSpPr/>
          <p:nvPr/>
        </p:nvSpPr>
        <p:spPr>
          <a:xfrm>
            <a:off x="808105" y="2186782"/>
            <a:ext cx="304800" cy="459778"/>
          </a:xfrm>
          <a:prstGeom prst="rect">
            <a:avLst/>
          </a:prstGeom>
          <a:noFill/>
          <a:ln/>
        </p:spPr>
        <p:txBody>
          <a:bodyPr wrap="square" lIns="25400" tIns="25400" rIns="25400" bIns="25400" rtlCol="0" anchor="t">
            <a:normAutofit/>
          </a:bodyPr>
          <a:lstStyle/>
          <a:p>
            <a:pPr marL="0" indent="0" algn="l">
              <a:lnSpc>
                <a:spcPct val="145000"/>
              </a:lnSpc>
              <a:buNone/>
            </a:pPr>
            <a:r>
              <a:rPr lang="en-US" sz="1800" dirty="0">
                <a:solidFill>
                  <a:srgbClr val="0E7C8A"/>
                </a:solidFill>
                <a:latin typeface="Arial" pitchFamily="34" charset="0"/>
                <a:ea typeface="Arial" pitchFamily="34" charset="-122"/>
                <a:cs typeface="Arial" pitchFamily="34" charset="-120"/>
              </a:rPr>
              <a:t>→</a:t>
            </a:r>
            <a:endParaRPr lang="en-US" sz="1800" dirty="0"/>
          </a:p>
        </p:txBody>
      </p:sp>
      <p:sp>
        <p:nvSpPr>
          <p:cNvPr id="21" name="Text 10">
            <a:extLst>
              <a:ext uri="{FF2B5EF4-FFF2-40B4-BE49-F238E27FC236}">
                <a16:creationId xmlns:a16="http://schemas.microsoft.com/office/drawing/2014/main" id="{C4598EBF-080A-A88D-543B-877E0F26404A}"/>
              </a:ext>
            </a:extLst>
          </p:cNvPr>
          <p:cNvSpPr/>
          <p:nvPr/>
        </p:nvSpPr>
        <p:spPr>
          <a:xfrm>
            <a:off x="1271164" y="2159863"/>
            <a:ext cx="2941320" cy="587846"/>
          </a:xfrm>
          <a:prstGeom prst="rect">
            <a:avLst/>
          </a:prstGeom>
          <a:noFill/>
          <a:ln/>
        </p:spPr>
        <p:txBody>
          <a:bodyPr wrap="square" lIns="0" tIns="0" rIns="0" bIns="0" rtlCol="0" anchor="t">
            <a:noAutofit/>
          </a:bodyPr>
          <a:lstStyle/>
          <a:p>
            <a:pPr>
              <a:lnSpc>
                <a:spcPct val="145000"/>
              </a:lnSpc>
            </a:pPr>
            <a:r>
              <a:rPr lang="en-US" altLang="zh-CN" sz="1200" dirty="0">
                <a:solidFill>
                  <a:srgbClr val="3B3F45"/>
                </a:solidFill>
                <a:latin typeface="Georgia" panose="02040502050405020303" pitchFamily="18" charset="0"/>
                <a:cs typeface="Arial" pitchFamily="34" charset="-120"/>
              </a:rPr>
              <a:t>LLM agents extract and refine constraints from the knowledge base interactively;</a:t>
            </a:r>
            <a:endParaRPr lang="en-US" sz="1200" dirty="0">
              <a:solidFill>
                <a:srgbClr val="3B3F45"/>
              </a:solidFill>
              <a:latin typeface="Georgia" panose="02040502050405020303" pitchFamily="18" charset="0"/>
              <a:cs typeface="Arial" pitchFamily="34" charset="-120"/>
            </a:endParaRPr>
          </a:p>
        </p:txBody>
      </p:sp>
      <p:sp>
        <p:nvSpPr>
          <p:cNvPr id="22" name="Text 11">
            <a:extLst>
              <a:ext uri="{FF2B5EF4-FFF2-40B4-BE49-F238E27FC236}">
                <a16:creationId xmlns:a16="http://schemas.microsoft.com/office/drawing/2014/main" id="{4C2B3F8B-75AC-D96D-0EC3-1EA40DE8C1C1}"/>
              </a:ext>
            </a:extLst>
          </p:cNvPr>
          <p:cNvSpPr/>
          <p:nvPr/>
        </p:nvSpPr>
        <p:spPr>
          <a:xfrm>
            <a:off x="808105" y="2865960"/>
            <a:ext cx="304800" cy="459778"/>
          </a:xfrm>
          <a:prstGeom prst="rect">
            <a:avLst/>
          </a:prstGeom>
          <a:noFill/>
          <a:ln/>
        </p:spPr>
        <p:txBody>
          <a:bodyPr wrap="square" lIns="25400" tIns="25400" rIns="25400" bIns="25400" rtlCol="0" anchor="t">
            <a:normAutofit/>
          </a:bodyPr>
          <a:lstStyle/>
          <a:p>
            <a:pPr marL="0" indent="0" algn="l">
              <a:lnSpc>
                <a:spcPct val="145000"/>
              </a:lnSpc>
              <a:buNone/>
            </a:pPr>
            <a:r>
              <a:rPr lang="en-US" sz="1800" dirty="0">
                <a:solidFill>
                  <a:srgbClr val="0E7C8A"/>
                </a:solidFill>
                <a:latin typeface="Arial" pitchFamily="34" charset="0"/>
                <a:ea typeface="Arial" pitchFamily="34" charset="-122"/>
                <a:cs typeface="Arial" pitchFamily="34" charset="-120"/>
              </a:rPr>
              <a:t>→</a:t>
            </a:r>
            <a:endParaRPr lang="en-US" sz="1800" dirty="0"/>
          </a:p>
        </p:txBody>
      </p:sp>
      <p:sp>
        <p:nvSpPr>
          <p:cNvPr id="23" name="Text 10">
            <a:extLst>
              <a:ext uri="{FF2B5EF4-FFF2-40B4-BE49-F238E27FC236}">
                <a16:creationId xmlns:a16="http://schemas.microsoft.com/office/drawing/2014/main" id="{F767C8DC-0A40-9131-9475-3004722C3103}"/>
              </a:ext>
            </a:extLst>
          </p:cNvPr>
          <p:cNvSpPr/>
          <p:nvPr/>
        </p:nvSpPr>
        <p:spPr>
          <a:xfrm>
            <a:off x="1271164" y="2839041"/>
            <a:ext cx="2941320" cy="587846"/>
          </a:xfrm>
          <a:prstGeom prst="rect">
            <a:avLst/>
          </a:prstGeom>
          <a:noFill/>
          <a:ln/>
        </p:spPr>
        <p:txBody>
          <a:bodyPr wrap="square" lIns="0" tIns="0" rIns="0" bIns="0" rtlCol="0" anchor="t">
            <a:noAutofit/>
          </a:bodyPr>
          <a:lstStyle/>
          <a:p>
            <a:pPr marL="0" indent="0">
              <a:lnSpc>
                <a:spcPct val="145000"/>
              </a:lnSpc>
              <a:buFont typeface="Arial"/>
              <a:buNone/>
            </a:pPr>
            <a:r>
              <a:rPr lang="en-US" sz="1200">
                <a:solidFill>
                  <a:srgbClr val="3B3F45"/>
                </a:solidFill>
                <a:latin typeface="Georgia"/>
              </a:rPr>
              <a:t>A budgeted "Chase &amp; </a:t>
            </a:r>
            <a:r>
              <a:rPr lang="en-US" sz="1200" err="1">
                <a:solidFill>
                  <a:srgbClr val="3B3F45"/>
                </a:solidFill>
                <a:latin typeface="Georgia"/>
              </a:rPr>
              <a:t>Backchase</a:t>
            </a:r>
            <a:r>
              <a:rPr lang="en-US" sz="1200">
                <a:solidFill>
                  <a:srgbClr val="3B3F45"/>
                </a:solidFill>
                <a:latin typeface="Georgia"/>
              </a:rPr>
              <a:t>" loop with relative quality guarantees;</a:t>
            </a:r>
          </a:p>
        </p:txBody>
      </p:sp>
      <p:sp>
        <p:nvSpPr>
          <p:cNvPr id="24" name="Text 11">
            <a:extLst>
              <a:ext uri="{FF2B5EF4-FFF2-40B4-BE49-F238E27FC236}">
                <a16:creationId xmlns:a16="http://schemas.microsoft.com/office/drawing/2014/main" id="{41843B3B-7A5F-6775-3A08-97E88287F94D}"/>
              </a:ext>
            </a:extLst>
          </p:cNvPr>
          <p:cNvSpPr/>
          <p:nvPr/>
        </p:nvSpPr>
        <p:spPr>
          <a:xfrm>
            <a:off x="812442" y="3545138"/>
            <a:ext cx="304800" cy="459778"/>
          </a:xfrm>
          <a:prstGeom prst="rect">
            <a:avLst/>
          </a:prstGeom>
          <a:noFill/>
          <a:ln/>
        </p:spPr>
        <p:txBody>
          <a:bodyPr wrap="square" lIns="25400" tIns="25400" rIns="25400" bIns="25400" rtlCol="0" anchor="t">
            <a:normAutofit/>
          </a:bodyPr>
          <a:lstStyle/>
          <a:p>
            <a:pPr marL="0" indent="0" algn="l">
              <a:lnSpc>
                <a:spcPct val="145000"/>
              </a:lnSpc>
              <a:buNone/>
            </a:pPr>
            <a:r>
              <a:rPr lang="en-US" sz="1800" dirty="0">
                <a:solidFill>
                  <a:srgbClr val="0E7C8A"/>
                </a:solidFill>
                <a:latin typeface="Arial" pitchFamily="34" charset="0"/>
                <a:ea typeface="Arial" pitchFamily="34" charset="-122"/>
                <a:cs typeface="Arial" pitchFamily="34" charset="-120"/>
              </a:rPr>
              <a:t>→</a:t>
            </a:r>
            <a:endParaRPr lang="en-US" sz="1800" dirty="0"/>
          </a:p>
        </p:txBody>
      </p:sp>
      <p:sp>
        <p:nvSpPr>
          <p:cNvPr id="25" name="Text 10">
            <a:extLst>
              <a:ext uri="{FF2B5EF4-FFF2-40B4-BE49-F238E27FC236}">
                <a16:creationId xmlns:a16="http://schemas.microsoft.com/office/drawing/2014/main" id="{7998FCF2-9407-4AD4-25DC-4B8108798B39}"/>
              </a:ext>
            </a:extLst>
          </p:cNvPr>
          <p:cNvSpPr/>
          <p:nvPr/>
        </p:nvSpPr>
        <p:spPr>
          <a:xfrm>
            <a:off x="1275501" y="3518219"/>
            <a:ext cx="2941320" cy="587846"/>
          </a:xfrm>
          <a:prstGeom prst="rect">
            <a:avLst/>
          </a:prstGeom>
          <a:noFill/>
          <a:ln/>
        </p:spPr>
        <p:txBody>
          <a:bodyPr wrap="square" lIns="0" tIns="0" rIns="0" bIns="0" rtlCol="0" anchor="t">
            <a:noAutofit/>
          </a:bodyPr>
          <a:lstStyle/>
          <a:p>
            <a:pPr>
              <a:lnSpc>
                <a:spcPct val="145000"/>
              </a:lnSpc>
            </a:pPr>
            <a:r>
              <a:rPr lang="en-US" sz="1200" dirty="0">
                <a:solidFill>
                  <a:srgbClr val="3B3F45"/>
                </a:solidFill>
                <a:latin typeface="Georgia" panose="02040502050405020303" pitchFamily="18" charset="0"/>
                <a:ea typeface="Arial" pitchFamily="34" charset="-122"/>
                <a:cs typeface="Arial" pitchFamily="34" charset="-120"/>
              </a:rPr>
              <a:t>Supports multiple query languages with an LLM-assisted pluggable renderer.</a:t>
            </a:r>
            <a:endParaRPr lang="en-US" sz="1200" dirty="0">
              <a:latin typeface="Georgia" panose="02040502050405020303" pitchFamily="18" charset="0"/>
            </a:endParaRPr>
          </a:p>
        </p:txBody>
      </p:sp>
    </p:spTree>
    <p:extLst>
      <p:ext uri="{BB962C8B-B14F-4D97-AF65-F5344CB8AC3E}">
        <p14:creationId xmlns:p14="http://schemas.microsoft.com/office/powerpoint/2010/main" val="418631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E447A-B13A-A863-C580-CF6D99B497B4}"/>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4F5FAC06-A61D-E3F3-4FAD-477823C13A2F}"/>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ABBB66B8-7DFF-2ACA-70F6-B9FA4EFF3865}"/>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1B4962FB-CDB5-E92C-04AB-82240628FB8F}"/>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B0A83845-2F22-E7AB-5CE7-A226F7EB01FA}"/>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EFC6BFEF-1C85-A699-680F-1A853429F9BB}"/>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9BE77BCA-18F4-1B5E-C7DA-C57A497F896A}"/>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6</a:t>
            </a:fld>
            <a:endParaRPr lang="en-US" sz="1200" dirty="0">
              <a:solidFill>
                <a:srgbClr val="595959"/>
              </a:solidFill>
              <a:latin typeface="Gelasio"/>
              <a:ea typeface="Gelasio"/>
            </a:endParaRPr>
          </a:p>
        </p:txBody>
      </p:sp>
      <p:pic>
        <p:nvPicPr>
          <p:cNvPr id="10" name="Graphic 9">
            <a:extLst>
              <a:ext uri="{FF2B5EF4-FFF2-40B4-BE49-F238E27FC236}">
                <a16:creationId xmlns:a16="http://schemas.microsoft.com/office/drawing/2014/main" id="{7D47139F-C384-5E94-4167-7440D3CB97C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5800" y="1161065"/>
            <a:ext cx="7772400" cy="1747283"/>
          </a:xfrm>
          <a:prstGeom prst="rect">
            <a:avLst/>
          </a:prstGeom>
        </p:spPr>
      </p:pic>
      <p:sp>
        <p:nvSpPr>
          <p:cNvPr id="11" name="Text 0">
            <a:extLst>
              <a:ext uri="{FF2B5EF4-FFF2-40B4-BE49-F238E27FC236}">
                <a16:creationId xmlns:a16="http://schemas.microsoft.com/office/drawing/2014/main" id="{AC2CBC94-FB92-CB7A-AE7F-508D6C846DBF}"/>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800" dirty="0" err="1">
                <a:solidFill>
                  <a:srgbClr val="312F2B"/>
                </a:solidFill>
                <a:latin typeface="Georgia" panose="02040502050405020303" pitchFamily="18" charset="0"/>
              </a:rPr>
              <a:t>UniQGen</a:t>
            </a:r>
            <a:r>
              <a:rPr lang="en-US" sz="2800" dirty="0">
                <a:solidFill>
                  <a:srgbClr val="312F2B"/>
                </a:solidFill>
                <a:latin typeface="Georgia" panose="02040502050405020303" pitchFamily="18" charset="0"/>
              </a:rPr>
              <a:t> Framework Overview</a:t>
            </a:r>
          </a:p>
        </p:txBody>
      </p:sp>
      <p:sp>
        <p:nvSpPr>
          <p:cNvPr id="12" name="Text 2">
            <a:extLst>
              <a:ext uri="{FF2B5EF4-FFF2-40B4-BE49-F238E27FC236}">
                <a16:creationId xmlns:a16="http://schemas.microsoft.com/office/drawing/2014/main" id="{A8AAB2D0-28ED-D8FD-7FA4-B1933B9D872E}"/>
              </a:ext>
            </a:extLst>
          </p:cNvPr>
          <p:cNvSpPr/>
          <p:nvPr/>
        </p:nvSpPr>
        <p:spPr>
          <a:xfrm>
            <a:off x="615810" y="3404489"/>
            <a:ext cx="1827961" cy="713232"/>
          </a:xfrm>
          <a:prstGeom prst="roundRect">
            <a:avLst/>
          </a:prstGeom>
          <a:solidFill>
            <a:srgbClr val="EFF6FF"/>
          </a:solidFill>
          <a:ln w="9525">
            <a:solidFill>
              <a:srgbClr val="BFDBFE"/>
            </a:solidFill>
          </a:ln>
        </p:spPr>
        <p:txBody>
          <a:bodyPr wrap="square" lIns="889" tIns="889" rIns="889" bIns="889" rtlCol="0" anchor="ctr">
            <a:normAutofit/>
          </a:bodyPr>
          <a:lstStyle/>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1. </a:t>
            </a:r>
            <a:r>
              <a:rPr lang="en-US" sz="1100" b="1" dirty="0">
                <a:solidFill>
                  <a:srgbClr val="1E293B"/>
                </a:solidFill>
                <a:latin typeface="Georgia" panose="02040502050405020303" pitchFamily="18" charset="0"/>
                <a:ea typeface="Aptos" pitchFamily="34" charset="-122"/>
                <a:cs typeface="Aptos" pitchFamily="34" charset="-120"/>
              </a:rPr>
              <a:t>Factual extraction</a:t>
            </a:r>
          </a:p>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Entity linking + k-hop subgraph</a:t>
            </a:r>
          </a:p>
        </p:txBody>
      </p:sp>
      <p:sp>
        <p:nvSpPr>
          <p:cNvPr id="13" name="Text 3">
            <a:extLst>
              <a:ext uri="{FF2B5EF4-FFF2-40B4-BE49-F238E27FC236}">
                <a16:creationId xmlns:a16="http://schemas.microsoft.com/office/drawing/2014/main" id="{77DF901B-4631-73A9-B3DD-F8299796ED13}"/>
              </a:ext>
            </a:extLst>
          </p:cNvPr>
          <p:cNvSpPr/>
          <p:nvPr/>
        </p:nvSpPr>
        <p:spPr>
          <a:xfrm>
            <a:off x="2697870" y="3404489"/>
            <a:ext cx="1827961" cy="713232"/>
          </a:xfrm>
          <a:prstGeom prst="roundRect">
            <a:avLst/>
          </a:prstGeom>
          <a:solidFill>
            <a:srgbClr val="FFFBEB"/>
          </a:solidFill>
          <a:ln w="9525">
            <a:solidFill>
              <a:srgbClr val="FDE68A"/>
            </a:solidFill>
          </a:ln>
        </p:spPr>
        <p:txBody>
          <a:bodyPr wrap="square" lIns="889" tIns="889" rIns="889" bIns="889" rtlCol="0" anchor="ctr">
            <a:normAutofit/>
          </a:bodyPr>
          <a:lstStyle/>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2. </a:t>
            </a:r>
            <a:r>
              <a:rPr lang="en-US" sz="1100" b="1" dirty="0">
                <a:solidFill>
                  <a:srgbClr val="1E293B"/>
                </a:solidFill>
                <a:latin typeface="Georgia" panose="02040502050405020303" pitchFamily="18" charset="0"/>
                <a:ea typeface="Aptos" pitchFamily="34" charset="-122"/>
                <a:cs typeface="Aptos" pitchFamily="34" charset="-120"/>
              </a:rPr>
              <a:t>CTable construction</a:t>
            </a:r>
          </a:p>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Agent a₁ extracts and scores constraints</a:t>
            </a:r>
          </a:p>
        </p:txBody>
      </p:sp>
      <p:sp>
        <p:nvSpPr>
          <p:cNvPr id="14" name="Text 4">
            <a:extLst>
              <a:ext uri="{FF2B5EF4-FFF2-40B4-BE49-F238E27FC236}">
                <a16:creationId xmlns:a16="http://schemas.microsoft.com/office/drawing/2014/main" id="{5CB1334F-3805-7E28-67C8-74281B354D75}"/>
              </a:ext>
            </a:extLst>
          </p:cNvPr>
          <p:cNvSpPr/>
          <p:nvPr/>
        </p:nvSpPr>
        <p:spPr>
          <a:xfrm>
            <a:off x="4776779" y="3404489"/>
            <a:ext cx="1827961" cy="713232"/>
          </a:xfrm>
          <a:prstGeom prst="roundRect">
            <a:avLst/>
          </a:prstGeom>
          <a:solidFill>
            <a:srgbClr val="ECFDF5"/>
          </a:solidFill>
          <a:ln w="9525">
            <a:solidFill>
              <a:srgbClr val="A7F3D0"/>
            </a:solidFill>
          </a:ln>
        </p:spPr>
        <p:txBody>
          <a:bodyPr wrap="square" lIns="889" tIns="889" rIns="889" bIns="889" rtlCol="0" anchor="ctr">
            <a:normAutofit/>
          </a:bodyPr>
          <a:lstStyle/>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3. </a:t>
            </a:r>
            <a:r>
              <a:rPr lang="en-US" sz="1100" b="1" dirty="0">
                <a:solidFill>
                  <a:srgbClr val="1E293B"/>
                </a:solidFill>
                <a:latin typeface="Georgia" panose="02040502050405020303" pitchFamily="18" charset="0"/>
                <a:ea typeface="Aptos" pitchFamily="34" charset="-122"/>
                <a:cs typeface="Aptos" pitchFamily="34" charset="-120"/>
              </a:rPr>
              <a:t>Chase &amp; Backchase</a:t>
            </a:r>
          </a:p>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Agent a₂ searches over constraint subsets</a:t>
            </a:r>
          </a:p>
        </p:txBody>
      </p:sp>
      <p:sp>
        <p:nvSpPr>
          <p:cNvPr id="15" name="Text 5">
            <a:extLst>
              <a:ext uri="{FF2B5EF4-FFF2-40B4-BE49-F238E27FC236}">
                <a16:creationId xmlns:a16="http://schemas.microsoft.com/office/drawing/2014/main" id="{62553BE5-1B8C-24F7-399C-ECBA8E08CF14}"/>
              </a:ext>
            </a:extLst>
          </p:cNvPr>
          <p:cNvSpPr/>
          <p:nvPr/>
        </p:nvSpPr>
        <p:spPr>
          <a:xfrm>
            <a:off x="6858839" y="3404489"/>
            <a:ext cx="1827961" cy="713232"/>
          </a:xfrm>
          <a:prstGeom prst="roundRect">
            <a:avLst/>
          </a:prstGeom>
          <a:solidFill>
            <a:srgbClr val="F5F3FF"/>
          </a:solidFill>
          <a:ln w="9525">
            <a:solidFill>
              <a:srgbClr val="DDD6FE"/>
            </a:solidFill>
          </a:ln>
        </p:spPr>
        <p:txBody>
          <a:bodyPr wrap="square" lIns="889" tIns="889" rIns="889" bIns="889" rtlCol="0" anchor="ctr">
            <a:normAutofit/>
          </a:bodyPr>
          <a:lstStyle/>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4. </a:t>
            </a:r>
            <a:r>
              <a:rPr lang="en-US" sz="1100" b="1" dirty="0">
                <a:solidFill>
                  <a:srgbClr val="1E293B"/>
                </a:solidFill>
                <a:latin typeface="Georgia" panose="02040502050405020303" pitchFamily="18" charset="0"/>
                <a:ea typeface="Aptos" pitchFamily="34" charset="-122"/>
                <a:cs typeface="Aptos" pitchFamily="34" charset="-120"/>
              </a:rPr>
              <a:t>Rendering</a:t>
            </a:r>
          </a:p>
          <a:p>
            <a:pPr marL="0" indent="0" algn="ctr">
              <a:buNone/>
            </a:pPr>
            <a:r>
              <a:rPr lang="en-US" sz="1100" dirty="0">
                <a:solidFill>
                  <a:srgbClr val="1E293B"/>
                </a:solidFill>
                <a:latin typeface="Georgia" panose="02040502050405020303" pitchFamily="18" charset="0"/>
                <a:ea typeface="Aptos" pitchFamily="34" charset="-122"/>
                <a:cs typeface="Aptos" pitchFamily="34" charset="-120"/>
              </a:rPr>
              <a:t>Pluggable renderer → Cypher / SPARQL</a:t>
            </a:r>
          </a:p>
        </p:txBody>
      </p:sp>
      <p:cxnSp>
        <p:nvCxnSpPr>
          <p:cNvPr id="17" name="Straight Arrow Connector 16">
            <a:extLst>
              <a:ext uri="{FF2B5EF4-FFF2-40B4-BE49-F238E27FC236}">
                <a16:creationId xmlns:a16="http://schemas.microsoft.com/office/drawing/2014/main" id="{79545B7D-EA2A-737A-EF40-2B2C9D12960B}"/>
              </a:ext>
            </a:extLst>
          </p:cNvPr>
          <p:cNvCxnSpPr>
            <a:stCxn id="12" idx="3"/>
            <a:endCxn id="13" idx="1"/>
          </p:cNvCxnSpPr>
          <p:nvPr/>
        </p:nvCxnSpPr>
        <p:spPr>
          <a:xfrm>
            <a:off x="2443771" y="3761105"/>
            <a:ext cx="254099"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4EACB7-03A5-DC27-66A7-A089AE32BE3C}"/>
              </a:ext>
            </a:extLst>
          </p:cNvPr>
          <p:cNvCxnSpPr>
            <a:stCxn id="13" idx="3"/>
            <a:endCxn id="14" idx="1"/>
          </p:cNvCxnSpPr>
          <p:nvPr/>
        </p:nvCxnSpPr>
        <p:spPr>
          <a:xfrm>
            <a:off x="4525831" y="3761105"/>
            <a:ext cx="250948"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A2F68F4-902F-0C6C-C6CF-6779D097D89B}"/>
              </a:ext>
            </a:extLst>
          </p:cNvPr>
          <p:cNvCxnSpPr>
            <a:stCxn id="14" idx="3"/>
            <a:endCxn id="15" idx="1"/>
          </p:cNvCxnSpPr>
          <p:nvPr/>
        </p:nvCxnSpPr>
        <p:spPr>
          <a:xfrm>
            <a:off x="6604740" y="3761105"/>
            <a:ext cx="254099"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2" name="Text 13">
            <a:extLst>
              <a:ext uri="{FF2B5EF4-FFF2-40B4-BE49-F238E27FC236}">
                <a16:creationId xmlns:a16="http://schemas.microsoft.com/office/drawing/2014/main" id="{0B66CB55-CC3C-5670-D50A-647258F7BFA4}"/>
              </a:ext>
            </a:extLst>
          </p:cNvPr>
          <p:cNvSpPr/>
          <p:nvPr/>
        </p:nvSpPr>
        <p:spPr>
          <a:xfrm>
            <a:off x="615810" y="4066454"/>
            <a:ext cx="8192530" cy="545003"/>
          </a:xfrm>
          <a:prstGeom prst="rect">
            <a:avLst/>
          </a:prstGeom>
          <a:noFill/>
          <a:ln/>
        </p:spPr>
        <p:txBody>
          <a:bodyPr wrap="square" lIns="0" tIns="0" rIns="0" bIns="0" rtlCol="0" anchor="ctr"/>
          <a:lstStyle/>
          <a:p>
            <a:endParaRPr lang="en-US" dirty="0"/>
          </a:p>
        </p:txBody>
      </p:sp>
    </p:spTree>
    <p:extLst>
      <p:ext uri="{BB962C8B-B14F-4D97-AF65-F5344CB8AC3E}">
        <p14:creationId xmlns:p14="http://schemas.microsoft.com/office/powerpoint/2010/main" val="252055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79671-0B52-2420-1C7B-89A84239513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8DF8BED2-76A6-FC4B-6750-AD150E12B466}"/>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8C805FE6-0DBD-3AF7-9D3A-5C21E61FA595}"/>
                </a:ext>
              </a:extLst>
            </p:cNvPr>
            <p:cNvPicPr preferRelativeResize="0"/>
            <p:nvPr/>
          </p:nvPicPr>
          <p:blipFill>
            <a:blip r:embed="rId3">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02ABA8A8-078E-9A75-B58B-A0F66F3EBDC3}"/>
                </a:ext>
              </a:extLst>
            </p:cNvPr>
            <p:cNvPicPr preferRelativeResize="0"/>
            <p:nvPr/>
          </p:nvPicPr>
          <p:blipFill rotWithShape="1">
            <a:blip r:embed="rId4">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CC96D757-1854-D36C-B584-5ECF2F8B6700}"/>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86237F2D-1125-E07B-5089-AC89747AD2E4}"/>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31C071DA-13F8-F174-3B7A-0E8F73E41E61}"/>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7</a:t>
            </a:fld>
            <a:endParaRPr lang="en-US" sz="1200" dirty="0">
              <a:solidFill>
                <a:srgbClr val="595959"/>
              </a:solidFill>
              <a:latin typeface="Gelasio"/>
              <a:ea typeface="Gelasio"/>
            </a:endParaRPr>
          </a:p>
        </p:txBody>
      </p:sp>
      <p:sp>
        <p:nvSpPr>
          <p:cNvPr id="2" name="Text 0">
            <a:extLst>
              <a:ext uri="{FF2B5EF4-FFF2-40B4-BE49-F238E27FC236}">
                <a16:creationId xmlns:a16="http://schemas.microsoft.com/office/drawing/2014/main" id="{7D1998C9-D5E6-8200-7D77-695BA7465449}"/>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800">
                <a:solidFill>
                  <a:srgbClr val="312F2B"/>
                </a:solidFill>
                <a:latin typeface="Georgia"/>
              </a:rPr>
              <a:t>Module 1: </a:t>
            </a:r>
            <a:r>
              <a:rPr lang="en-US" sz="2800" err="1">
                <a:solidFill>
                  <a:srgbClr val="312F2B"/>
                </a:solidFill>
                <a:latin typeface="Georgia"/>
              </a:rPr>
              <a:t>CTable</a:t>
            </a:r>
            <a:r>
              <a:rPr lang="en-US" sz="2800">
                <a:solidFill>
                  <a:srgbClr val="312F2B"/>
                </a:solidFill>
                <a:latin typeface="Georgia"/>
              </a:rPr>
              <a:t> Construction</a:t>
            </a:r>
          </a:p>
        </p:txBody>
      </p:sp>
      <p:sp>
        <p:nvSpPr>
          <p:cNvPr id="3" name="Text 1">
            <a:extLst>
              <a:ext uri="{FF2B5EF4-FFF2-40B4-BE49-F238E27FC236}">
                <a16:creationId xmlns:a16="http://schemas.microsoft.com/office/drawing/2014/main" id="{77DA1BE2-8322-BA44-9FAD-EB82227CD01D}"/>
              </a:ext>
            </a:extLst>
          </p:cNvPr>
          <p:cNvSpPr/>
          <p:nvPr/>
        </p:nvSpPr>
        <p:spPr>
          <a:xfrm>
            <a:off x="502471" y="882663"/>
            <a:ext cx="8046720" cy="274320"/>
          </a:xfrm>
          <a:prstGeom prst="rect">
            <a:avLst/>
          </a:prstGeom>
          <a:noFill/>
          <a:ln/>
        </p:spPr>
        <p:txBody>
          <a:bodyPr wrap="square" lIns="0" tIns="0" rIns="0" bIns="0" rtlCol="0" anchor="ctr"/>
          <a:lstStyle/>
          <a:p>
            <a:pPr marL="0" indent="0">
              <a:buNone/>
            </a:pPr>
            <a:r>
              <a:rPr lang="en-US" sz="1400" i="1" dirty="0">
                <a:solidFill>
                  <a:srgbClr val="718096"/>
                </a:solidFill>
                <a:latin typeface="Georgia" panose="02040502050405020303" pitchFamily="18" charset="0"/>
                <a:ea typeface="Calibri" pitchFamily="34" charset="-122"/>
                <a:cs typeface="Calibri" pitchFamily="34" charset="-120"/>
              </a:rPr>
              <a:t>Language-agnostic intermediate representation for graph queries</a:t>
            </a:r>
            <a:endParaRPr lang="en-US" sz="1400" i="1" dirty="0">
              <a:latin typeface="Georgia" panose="02040502050405020303" pitchFamily="18" charset="0"/>
            </a:endParaRPr>
          </a:p>
        </p:txBody>
      </p:sp>
      <p:sp>
        <p:nvSpPr>
          <p:cNvPr id="9" name="Text 2">
            <a:extLst>
              <a:ext uri="{FF2B5EF4-FFF2-40B4-BE49-F238E27FC236}">
                <a16:creationId xmlns:a16="http://schemas.microsoft.com/office/drawing/2014/main" id="{886BD67A-4C79-B331-B8D3-8751C4A0BF32}"/>
              </a:ext>
            </a:extLst>
          </p:cNvPr>
          <p:cNvSpPr/>
          <p:nvPr/>
        </p:nvSpPr>
        <p:spPr>
          <a:xfrm>
            <a:off x="502471" y="1346720"/>
            <a:ext cx="6326168" cy="292608"/>
          </a:xfrm>
          <a:prstGeom prst="rect">
            <a:avLst/>
          </a:prstGeom>
          <a:noFill/>
          <a:ln/>
        </p:spPr>
        <p:txBody>
          <a:bodyPr wrap="square" lIns="508" tIns="508" rIns="508" bIns="508" rtlCol="0" anchor="t">
            <a:normAutofit/>
          </a:bodyPr>
          <a:lstStyle/>
          <a:p>
            <a:pPr marL="0" indent="0" algn="l">
              <a:buNone/>
            </a:pPr>
            <a:r>
              <a:rPr lang="en-US" sz="1600" dirty="0">
                <a:solidFill>
                  <a:srgbClr val="0A5A66"/>
                </a:solidFill>
                <a:latin typeface="Georgia" panose="02040502050405020303" pitchFamily="18" charset="0"/>
                <a:ea typeface="Aptos" pitchFamily="34" charset="-122"/>
                <a:cs typeface="Aptos" pitchFamily="34" charset="-120"/>
              </a:rPr>
              <a:t>Example: “Which cities in the USA hosted the Olympics in February?”</a:t>
            </a:r>
            <a:endParaRPr lang="en-US" sz="1600" dirty="0">
              <a:solidFill>
                <a:srgbClr val="0A5A66"/>
              </a:solidFill>
              <a:latin typeface="Georgia" panose="02040502050405020303" pitchFamily="18" charset="0"/>
            </a:endParaRPr>
          </a:p>
        </p:txBody>
      </p:sp>
      <p:grpSp>
        <p:nvGrpSpPr>
          <p:cNvPr id="32" name="Group 31">
            <a:extLst>
              <a:ext uri="{FF2B5EF4-FFF2-40B4-BE49-F238E27FC236}">
                <a16:creationId xmlns:a16="http://schemas.microsoft.com/office/drawing/2014/main" id="{C2673EFC-C9F1-4F4B-0609-9DBB190E02F0}"/>
              </a:ext>
            </a:extLst>
          </p:cNvPr>
          <p:cNvGrpSpPr/>
          <p:nvPr/>
        </p:nvGrpSpPr>
        <p:grpSpPr>
          <a:xfrm>
            <a:off x="502471" y="1795654"/>
            <a:ext cx="5417442" cy="2124309"/>
            <a:chOff x="502471" y="1724561"/>
            <a:chExt cx="5417442" cy="2124309"/>
          </a:xfrm>
        </p:grpSpPr>
        <p:sp>
          <p:nvSpPr>
            <p:cNvPr id="10" name="Text 3">
              <a:extLst>
                <a:ext uri="{FF2B5EF4-FFF2-40B4-BE49-F238E27FC236}">
                  <a16:creationId xmlns:a16="http://schemas.microsoft.com/office/drawing/2014/main" id="{D69898C8-D3B0-6C07-FC86-7B424D4D5F71}"/>
                </a:ext>
              </a:extLst>
            </p:cNvPr>
            <p:cNvSpPr/>
            <p:nvPr/>
          </p:nvSpPr>
          <p:spPr>
            <a:xfrm>
              <a:off x="502471" y="1724561"/>
              <a:ext cx="502920" cy="352152"/>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270" b="1" dirty="0">
                  <a:solidFill>
                    <a:srgbClr val="FFFFFF"/>
                  </a:solidFill>
                  <a:latin typeface="Aptos" pitchFamily="34" charset="0"/>
                  <a:ea typeface="Aptos" pitchFamily="34" charset="-122"/>
                  <a:cs typeface="Aptos" pitchFamily="34" charset="-120"/>
                </a:rPr>
                <a:t>ID</a:t>
              </a:r>
              <a:endParaRPr lang="en-US" sz="1270" dirty="0"/>
            </a:p>
          </p:txBody>
        </p:sp>
        <p:sp>
          <p:nvSpPr>
            <p:cNvPr id="11" name="Text 4">
              <a:extLst>
                <a:ext uri="{FF2B5EF4-FFF2-40B4-BE49-F238E27FC236}">
                  <a16:creationId xmlns:a16="http://schemas.microsoft.com/office/drawing/2014/main" id="{38D5E753-A1AA-8D17-1C7D-75B55817167D}"/>
                </a:ext>
              </a:extLst>
            </p:cNvPr>
            <p:cNvSpPr/>
            <p:nvPr/>
          </p:nvSpPr>
          <p:spPr>
            <a:xfrm>
              <a:off x="1005391" y="1724561"/>
              <a:ext cx="3035389" cy="352152"/>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270" b="1" dirty="0">
                  <a:solidFill>
                    <a:srgbClr val="FFFFFF"/>
                  </a:solidFill>
                  <a:latin typeface="Aptos" pitchFamily="34" charset="0"/>
                  <a:ea typeface="Aptos" pitchFamily="34" charset="-122"/>
                  <a:cs typeface="Aptos" pitchFamily="34" charset="-120"/>
                </a:rPr>
                <a:t>Constraint candidate</a:t>
              </a:r>
              <a:endParaRPr lang="en-US" sz="1270" dirty="0"/>
            </a:p>
          </p:txBody>
        </p:sp>
        <p:sp>
          <p:nvSpPr>
            <p:cNvPr id="12" name="Text 5">
              <a:extLst>
                <a:ext uri="{FF2B5EF4-FFF2-40B4-BE49-F238E27FC236}">
                  <a16:creationId xmlns:a16="http://schemas.microsoft.com/office/drawing/2014/main" id="{028B8ACC-F487-98E5-A680-5E2F2C4D7C3A}"/>
                </a:ext>
              </a:extLst>
            </p:cNvPr>
            <p:cNvSpPr/>
            <p:nvPr/>
          </p:nvSpPr>
          <p:spPr>
            <a:xfrm>
              <a:off x="4040780" y="1724561"/>
              <a:ext cx="1879133" cy="347286"/>
            </a:xfrm>
            <a:prstGeom prst="rect">
              <a:avLst/>
            </a:prstGeom>
            <a:solidFill>
              <a:srgbClr val="65989E"/>
            </a:solidFill>
            <a:ln w="5080">
              <a:solidFill>
                <a:srgbClr val="E2E8F0"/>
              </a:solidFill>
            </a:ln>
          </p:spPr>
          <p:txBody>
            <a:bodyPr wrap="square" lIns="635" tIns="635" rIns="635" bIns="635" rtlCol="0" anchor="ctr">
              <a:normAutofit/>
            </a:bodyPr>
            <a:lstStyle/>
            <a:p>
              <a:pPr marL="0" indent="0" algn="ctr">
                <a:buNone/>
              </a:pPr>
              <a:r>
                <a:rPr lang="en-US" sz="1270" b="1" dirty="0">
                  <a:solidFill>
                    <a:srgbClr val="FFFFFF"/>
                  </a:solidFill>
                  <a:latin typeface="Aptos" pitchFamily="34" charset="0"/>
                  <a:ea typeface="Aptos" pitchFamily="34" charset="-122"/>
                  <a:cs typeface="Aptos" pitchFamily="34" charset="-120"/>
                </a:rPr>
                <a:t>Role</a:t>
              </a:r>
              <a:endParaRPr lang="en-US" sz="1270" dirty="0"/>
            </a:p>
          </p:txBody>
        </p:sp>
        <p:sp>
          <p:nvSpPr>
            <p:cNvPr id="13" name="Text 6">
              <a:extLst>
                <a:ext uri="{FF2B5EF4-FFF2-40B4-BE49-F238E27FC236}">
                  <a16:creationId xmlns:a16="http://schemas.microsoft.com/office/drawing/2014/main" id="{2F16BB16-8772-E8F3-F5F3-899EA46DB623}"/>
                </a:ext>
              </a:extLst>
            </p:cNvPr>
            <p:cNvSpPr/>
            <p:nvPr/>
          </p:nvSpPr>
          <p:spPr>
            <a:xfrm>
              <a:off x="502471" y="2072004"/>
              <a:ext cx="502920" cy="352152"/>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270" dirty="0">
                  <a:solidFill>
                    <a:srgbClr val="1E293B"/>
                  </a:solidFill>
                  <a:latin typeface="Aptos" pitchFamily="34" charset="0"/>
                  <a:ea typeface="Aptos" pitchFamily="34" charset="-122"/>
                  <a:cs typeface="Aptos" pitchFamily="34" charset="-120"/>
                </a:rPr>
                <a:t>c₁</a:t>
              </a:r>
              <a:endParaRPr lang="en-US" sz="1270" dirty="0"/>
            </a:p>
          </p:txBody>
        </p:sp>
        <p:sp>
          <p:nvSpPr>
            <p:cNvPr id="14" name="Text 7">
              <a:extLst>
                <a:ext uri="{FF2B5EF4-FFF2-40B4-BE49-F238E27FC236}">
                  <a16:creationId xmlns:a16="http://schemas.microsoft.com/office/drawing/2014/main" id="{43604E9A-F337-5FBE-13AC-6F4B2EF72E86}"/>
                </a:ext>
              </a:extLst>
            </p:cNvPr>
            <p:cNvSpPr/>
            <p:nvPr/>
          </p:nvSpPr>
          <p:spPr>
            <a:xfrm>
              <a:off x="1005391" y="2072004"/>
              <a:ext cx="3035389" cy="352152"/>
            </a:xfrm>
            <a:prstGeom prst="rect">
              <a:avLst/>
            </a:prstGeom>
            <a:solidFill>
              <a:srgbClr val="FFFFFF"/>
            </a:solidFill>
            <a:ln w="5080">
              <a:solidFill>
                <a:srgbClr val="E2E8F0"/>
              </a:solidFill>
            </a:ln>
          </p:spPr>
          <p:txBody>
            <a:bodyPr wrap="square" lIns="635" tIns="635" rIns="635" bIns="635" rtlCol="0" anchor="ctr">
              <a:normAutofit/>
            </a:bodyPr>
            <a:lstStyle/>
            <a:p>
              <a:pPr marL="0" indent="0" algn="l">
                <a:buNone/>
              </a:pPr>
              <a:r>
                <a:rPr lang="en-US" sz="1270" dirty="0">
                  <a:solidFill>
                    <a:srgbClr val="1E293B"/>
                  </a:solidFill>
                  <a:latin typeface="Aptos" pitchFamily="34" charset="0"/>
                  <a:ea typeface="Aptos" pitchFamily="34" charset="-122"/>
                  <a:cs typeface="Aptos" pitchFamily="34" charset="-120"/>
                </a:rPr>
                <a:t>    (c:City)-[:hosted]-&gt;(e:OlympicGames)</a:t>
              </a:r>
              <a:endParaRPr lang="en-US" sz="1270" dirty="0"/>
            </a:p>
          </p:txBody>
        </p:sp>
        <p:sp>
          <p:nvSpPr>
            <p:cNvPr id="15" name="Text 8">
              <a:extLst>
                <a:ext uri="{FF2B5EF4-FFF2-40B4-BE49-F238E27FC236}">
                  <a16:creationId xmlns:a16="http://schemas.microsoft.com/office/drawing/2014/main" id="{747173F7-34FD-8BEB-7487-67FE16C7D502}"/>
                </a:ext>
              </a:extLst>
            </p:cNvPr>
            <p:cNvSpPr/>
            <p:nvPr/>
          </p:nvSpPr>
          <p:spPr>
            <a:xfrm>
              <a:off x="4040780" y="2072004"/>
              <a:ext cx="1879133" cy="347286"/>
            </a:xfrm>
            <a:prstGeom prst="rect">
              <a:avLst/>
            </a:prstGeom>
            <a:solidFill>
              <a:srgbClr val="FFFFFF"/>
            </a:solidFill>
            <a:ln w="5080">
              <a:solidFill>
                <a:srgbClr val="E2E8F0"/>
              </a:solidFill>
            </a:ln>
          </p:spPr>
          <p:txBody>
            <a:bodyPr wrap="square" lIns="635" tIns="635" rIns="635" bIns="635" rtlCol="0" anchor="ctr">
              <a:normAutofit/>
            </a:bodyPr>
            <a:lstStyle/>
            <a:p>
              <a:pPr marL="0" indent="0">
                <a:buNone/>
              </a:pPr>
              <a:r>
                <a:rPr lang="en-US" sz="1270" dirty="0">
                  <a:solidFill>
                    <a:srgbClr val="1E293B"/>
                  </a:solidFill>
                  <a:latin typeface="Aptos" pitchFamily="34" charset="0"/>
                  <a:ea typeface="Aptos" pitchFamily="34" charset="-122"/>
                  <a:cs typeface="Aptos" pitchFamily="34" charset="-120"/>
                </a:rPr>
                <a:t>    topology</a:t>
              </a:r>
              <a:endParaRPr lang="en-US" sz="1270" dirty="0"/>
            </a:p>
          </p:txBody>
        </p:sp>
        <p:sp>
          <p:nvSpPr>
            <p:cNvPr id="16" name="Text 9">
              <a:extLst>
                <a:ext uri="{FF2B5EF4-FFF2-40B4-BE49-F238E27FC236}">
                  <a16:creationId xmlns:a16="http://schemas.microsoft.com/office/drawing/2014/main" id="{62524E3A-C259-1AEE-6162-4DF3083FAF1F}"/>
                </a:ext>
              </a:extLst>
            </p:cNvPr>
            <p:cNvSpPr/>
            <p:nvPr/>
          </p:nvSpPr>
          <p:spPr>
            <a:xfrm>
              <a:off x="502471" y="2435399"/>
              <a:ext cx="502920" cy="352152"/>
            </a:xfrm>
            <a:prstGeom prst="rect">
              <a:avLst/>
            </a:prstGeom>
            <a:solidFill>
              <a:srgbClr val="F1F5F9"/>
            </a:solidFill>
            <a:ln w="5080">
              <a:solidFill>
                <a:srgbClr val="E2E8F0"/>
              </a:solidFill>
            </a:ln>
          </p:spPr>
          <p:txBody>
            <a:bodyPr wrap="square" lIns="635" tIns="635" rIns="635" bIns="635" rtlCol="0" anchor="ctr">
              <a:normAutofit/>
            </a:bodyPr>
            <a:lstStyle/>
            <a:p>
              <a:pPr marL="0" indent="0" algn="ctr">
                <a:buNone/>
              </a:pPr>
              <a:r>
                <a:rPr lang="en-US" sz="1270" dirty="0">
                  <a:solidFill>
                    <a:srgbClr val="1E293B"/>
                  </a:solidFill>
                  <a:latin typeface="Aptos" pitchFamily="34" charset="0"/>
                  <a:ea typeface="Aptos" pitchFamily="34" charset="-122"/>
                  <a:cs typeface="Aptos" pitchFamily="34" charset="-120"/>
                </a:rPr>
                <a:t>c₂</a:t>
              </a:r>
              <a:endParaRPr lang="en-US" sz="1270" dirty="0"/>
            </a:p>
          </p:txBody>
        </p:sp>
        <p:sp>
          <p:nvSpPr>
            <p:cNvPr id="17" name="Text 10">
              <a:extLst>
                <a:ext uri="{FF2B5EF4-FFF2-40B4-BE49-F238E27FC236}">
                  <a16:creationId xmlns:a16="http://schemas.microsoft.com/office/drawing/2014/main" id="{C0077F5C-93FA-0A1F-FF7E-D112368E550E}"/>
                </a:ext>
              </a:extLst>
            </p:cNvPr>
            <p:cNvSpPr/>
            <p:nvPr/>
          </p:nvSpPr>
          <p:spPr>
            <a:xfrm>
              <a:off x="1005391" y="2435399"/>
              <a:ext cx="3035389" cy="352152"/>
            </a:xfrm>
            <a:prstGeom prst="rect">
              <a:avLst/>
            </a:prstGeom>
            <a:solidFill>
              <a:srgbClr val="F1F5F9"/>
            </a:solidFill>
            <a:ln w="5080">
              <a:solidFill>
                <a:srgbClr val="E2E8F0"/>
              </a:solidFill>
            </a:ln>
          </p:spPr>
          <p:txBody>
            <a:bodyPr wrap="square" lIns="635" tIns="635" rIns="635" bIns="635" rtlCol="0" anchor="ctr">
              <a:normAutofit/>
            </a:bodyPr>
            <a:lstStyle/>
            <a:p>
              <a:pPr marL="0" indent="0" algn="l">
                <a:buNone/>
              </a:pPr>
              <a:r>
                <a:rPr lang="en-US" sz="1270" dirty="0">
                  <a:solidFill>
                    <a:srgbClr val="1E293B"/>
                  </a:solidFill>
                  <a:latin typeface="Aptos" pitchFamily="34" charset="0"/>
                  <a:ea typeface="Aptos" pitchFamily="34" charset="-122"/>
                  <a:cs typeface="Aptos" pitchFamily="34" charset="-120"/>
                </a:rPr>
                <a:t>    </a:t>
              </a:r>
              <a:r>
                <a:rPr lang="en-US" sz="1270" dirty="0" err="1">
                  <a:solidFill>
                    <a:srgbClr val="1E293B"/>
                  </a:solidFill>
                  <a:latin typeface="Aptos" pitchFamily="34" charset="0"/>
                  <a:ea typeface="Aptos" pitchFamily="34" charset="-122"/>
                  <a:cs typeface="Aptos" pitchFamily="34" charset="-120"/>
                </a:rPr>
                <a:t>c.country</a:t>
              </a:r>
              <a:r>
                <a:rPr lang="en-US" sz="1270" dirty="0">
                  <a:solidFill>
                    <a:srgbClr val="1E293B"/>
                  </a:solidFill>
                  <a:latin typeface="Aptos" pitchFamily="34" charset="0"/>
                  <a:ea typeface="Aptos" pitchFamily="34" charset="-122"/>
                  <a:cs typeface="Aptos" pitchFamily="34" charset="-120"/>
                </a:rPr>
                <a:t> = "USA"</a:t>
              </a:r>
              <a:endParaRPr lang="en-US" sz="1270" dirty="0"/>
            </a:p>
          </p:txBody>
        </p:sp>
        <p:sp>
          <p:nvSpPr>
            <p:cNvPr id="18" name="Text 11">
              <a:extLst>
                <a:ext uri="{FF2B5EF4-FFF2-40B4-BE49-F238E27FC236}">
                  <a16:creationId xmlns:a16="http://schemas.microsoft.com/office/drawing/2014/main" id="{621CA364-19ED-D248-1AA3-D9B2832E71B6}"/>
                </a:ext>
              </a:extLst>
            </p:cNvPr>
            <p:cNvSpPr/>
            <p:nvPr/>
          </p:nvSpPr>
          <p:spPr>
            <a:xfrm>
              <a:off x="4040780" y="2435399"/>
              <a:ext cx="1879133" cy="347286"/>
            </a:xfrm>
            <a:prstGeom prst="rect">
              <a:avLst/>
            </a:prstGeom>
            <a:solidFill>
              <a:srgbClr val="F1F5F9"/>
            </a:solidFill>
            <a:ln w="5080">
              <a:solidFill>
                <a:srgbClr val="E2E8F0"/>
              </a:solidFill>
            </a:ln>
          </p:spPr>
          <p:txBody>
            <a:bodyPr wrap="square" lIns="635" tIns="635" rIns="635" bIns="635" rtlCol="0" anchor="ctr">
              <a:normAutofit/>
            </a:bodyPr>
            <a:lstStyle/>
            <a:p>
              <a:pPr marL="0" indent="0">
                <a:buNone/>
              </a:pPr>
              <a:r>
                <a:rPr lang="en-US" sz="1270" dirty="0">
                  <a:solidFill>
                    <a:srgbClr val="1E293B"/>
                  </a:solidFill>
                  <a:latin typeface="Aptos" pitchFamily="34" charset="0"/>
                  <a:ea typeface="Aptos" pitchFamily="34" charset="-122"/>
                  <a:cs typeface="Aptos" pitchFamily="34" charset="-120"/>
                </a:rPr>
                <a:t>    value filter</a:t>
              </a:r>
            </a:p>
          </p:txBody>
        </p:sp>
        <p:sp>
          <p:nvSpPr>
            <p:cNvPr id="19" name="Text 12">
              <a:extLst>
                <a:ext uri="{FF2B5EF4-FFF2-40B4-BE49-F238E27FC236}">
                  <a16:creationId xmlns:a16="http://schemas.microsoft.com/office/drawing/2014/main" id="{F7F70E81-237F-E712-4C7E-06F516419AEA}"/>
                </a:ext>
              </a:extLst>
            </p:cNvPr>
            <p:cNvSpPr/>
            <p:nvPr/>
          </p:nvSpPr>
          <p:spPr>
            <a:xfrm>
              <a:off x="502471" y="2792417"/>
              <a:ext cx="502920" cy="352152"/>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270" dirty="0">
                  <a:solidFill>
                    <a:srgbClr val="1E293B"/>
                  </a:solidFill>
                  <a:latin typeface="Aptos" pitchFamily="34" charset="0"/>
                  <a:ea typeface="Aptos" pitchFamily="34" charset="-122"/>
                  <a:cs typeface="Aptos" pitchFamily="34" charset="-120"/>
                </a:rPr>
                <a:t>c₃</a:t>
              </a:r>
              <a:endParaRPr lang="en-US" sz="1270" dirty="0"/>
            </a:p>
          </p:txBody>
        </p:sp>
        <p:sp>
          <p:nvSpPr>
            <p:cNvPr id="20" name="Text 13">
              <a:extLst>
                <a:ext uri="{FF2B5EF4-FFF2-40B4-BE49-F238E27FC236}">
                  <a16:creationId xmlns:a16="http://schemas.microsoft.com/office/drawing/2014/main" id="{7F7955B2-2C01-7D17-57DC-1A7542577328}"/>
                </a:ext>
              </a:extLst>
            </p:cNvPr>
            <p:cNvSpPr/>
            <p:nvPr/>
          </p:nvSpPr>
          <p:spPr>
            <a:xfrm>
              <a:off x="1005391" y="2792417"/>
              <a:ext cx="3035389" cy="352152"/>
            </a:xfrm>
            <a:prstGeom prst="rect">
              <a:avLst/>
            </a:prstGeom>
            <a:solidFill>
              <a:srgbClr val="FFFFFF"/>
            </a:solidFill>
            <a:ln w="5080">
              <a:solidFill>
                <a:srgbClr val="E2E8F0"/>
              </a:solidFill>
            </a:ln>
          </p:spPr>
          <p:txBody>
            <a:bodyPr wrap="square" lIns="635" tIns="635" rIns="635" bIns="635" rtlCol="0" anchor="ctr">
              <a:normAutofit/>
            </a:bodyPr>
            <a:lstStyle/>
            <a:p>
              <a:pPr marL="0" indent="0" algn="l">
                <a:buNone/>
              </a:pPr>
              <a:r>
                <a:rPr lang="en-US" sz="1270" dirty="0">
                  <a:solidFill>
                    <a:srgbClr val="1E293B"/>
                  </a:solidFill>
                  <a:latin typeface="Aptos" pitchFamily="34" charset="0"/>
                  <a:ea typeface="Aptos" pitchFamily="34" charset="-122"/>
                  <a:cs typeface="Aptos" pitchFamily="34" charset="-120"/>
                </a:rPr>
                <a:t>    </a:t>
              </a:r>
              <a:r>
                <a:rPr lang="en-US" sz="1270" dirty="0" err="1">
                  <a:solidFill>
                    <a:srgbClr val="1E293B"/>
                  </a:solidFill>
                  <a:latin typeface="Aptos" pitchFamily="34" charset="0"/>
                  <a:ea typeface="Aptos" pitchFamily="34" charset="-122"/>
                  <a:cs typeface="Aptos" pitchFamily="34" charset="-120"/>
                </a:rPr>
                <a:t>e.year</a:t>
              </a:r>
              <a:r>
                <a:rPr lang="en-US" sz="1270" dirty="0">
                  <a:solidFill>
                    <a:srgbClr val="1E293B"/>
                  </a:solidFill>
                  <a:latin typeface="Aptos" pitchFamily="34" charset="0"/>
                  <a:ea typeface="Aptos" pitchFamily="34" charset="-122"/>
                  <a:cs typeface="Aptos" pitchFamily="34" charset="-120"/>
                </a:rPr>
                <a:t> &gt; 1896</a:t>
              </a:r>
              <a:endParaRPr lang="en-US" sz="1270" dirty="0"/>
            </a:p>
          </p:txBody>
        </p:sp>
        <p:sp>
          <p:nvSpPr>
            <p:cNvPr id="21" name="Text 14">
              <a:extLst>
                <a:ext uri="{FF2B5EF4-FFF2-40B4-BE49-F238E27FC236}">
                  <a16:creationId xmlns:a16="http://schemas.microsoft.com/office/drawing/2014/main" id="{44B175EC-4D5B-E81A-4A4C-079EE87B7AFE}"/>
                </a:ext>
              </a:extLst>
            </p:cNvPr>
            <p:cNvSpPr/>
            <p:nvPr/>
          </p:nvSpPr>
          <p:spPr>
            <a:xfrm>
              <a:off x="4040780" y="2792417"/>
              <a:ext cx="1879133" cy="347286"/>
            </a:xfrm>
            <a:prstGeom prst="rect">
              <a:avLst/>
            </a:prstGeom>
            <a:solidFill>
              <a:srgbClr val="FFFFFF"/>
            </a:solidFill>
            <a:ln w="5080">
              <a:solidFill>
                <a:srgbClr val="E2E8F0"/>
              </a:solidFill>
            </a:ln>
          </p:spPr>
          <p:txBody>
            <a:bodyPr wrap="square" lIns="635" tIns="635" rIns="635" bIns="635" rtlCol="0" anchor="ctr">
              <a:normAutofit/>
            </a:bodyPr>
            <a:lstStyle/>
            <a:p>
              <a:pPr marL="0" indent="0">
                <a:buNone/>
              </a:pPr>
              <a:r>
                <a:rPr lang="en-US" sz="1270" dirty="0">
                  <a:solidFill>
                    <a:srgbClr val="1E293B"/>
                  </a:solidFill>
                  <a:latin typeface="Aptos" pitchFamily="34" charset="0"/>
                  <a:ea typeface="Aptos" pitchFamily="34" charset="-122"/>
                  <a:cs typeface="Aptos" pitchFamily="34" charset="-120"/>
                </a:rPr>
                <a:t>    temporal filter</a:t>
              </a:r>
              <a:endParaRPr lang="en-US" sz="1270" dirty="0"/>
            </a:p>
          </p:txBody>
        </p:sp>
        <p:sp>
          <p:nvSpPr>
            <p:cNvPr id="22" name="Text 15">
              <a:extLst>
                <a:ext uri="{FF2B5EF4-FFF2-40B4-BE49-F238E27FC236}">
                  <a16:creationId xmlns:a16="http://schemas.microsoft.com/office/drawing/2014/main" id="{F8030A0E-D792-FEF0-E3F1-06904E626EA4}"/>
                </a:ext>
              </a:extLst>
            </p:cNvPr>
            <p:cNvSpPr/>
            <p:nvPr/>
          </p:nvSpPr>
          <p:spPr>
            <a:xfrm>
              <a:off x="502471" y="3144569"/>
              <a:ext cx="502920" cy="352152"/>
            </a:xfrm>
            <a:prstGeom prst="rect">
              <a:avLst/>
            </a:prstGeom>
            <a:solidFill>
              <a:srgbClr val="F1F5F9"/>
            </a:solidFill>
            <a:ln w="5080">
              <a:solidFill>
                <a:srgbClr val="E2E8F0"/>
              </a:solidFill>
            </a:ln>
          </p:spPr>
          <p:txBody>
            <a:bodyPr wrap="square" lIns="635" tIns="635" rIns="635" bIns="635" rtlCol="0" anchor="ctr">
              <a:normAutofit/>
            </a:bodyPr>
            <a:lstStyle/>
            <a:p>
              <a:pPr marL="0" indent="0" algn="ctr">
                <a:buNone/>
              </a:pPr>
              <a:r>
                <a:rPr lang="en-US" sz="1270" dirty="0">
                  <a:solidFill>
                    <a:srgbClr val="1E293B"/>
                  </a:solidFill>
                  <a:latin typeface="Aptos" pitchFamily="34" charset="0"/>
                  <a:ea typeface="Aptos" pitchFamily="34" charset="-122"/>
                  <a:cs typeface="Aptos" pitchFamily="34" charset="-120"/>
                </a:rPr>
                <a:t>c₄</a:t>
              </a:r>
              <a:endParaRPr lang="en-US" sz="1270" dirty="0"/>
            </a:p>
          </p:txBody>
        </p:sp>
        <p:sp>
          <p:nvSpPr>
            <p:cNvPr id="23" name="Text 16">
              <a:extLst>
                <a:ext uri="{FF2B5EF4-FFF2-40B4-BE49-F238E27FC236}">
                  <a16:creationId xmlns:a16="http://schemas.microsoft.com/office/drawing/2014/main" id="{DD6FDE11-25CD-E608-506E-EDFA220EF6F6}"/>
                </a:ext>
              </a:extLst>
            </p:cNvPr>
            <p:cNvSpPr/>
            <p:nvPr/>
          </p:nvSpPr>
          <p:spPr>
            <a:xfrm>
              <a:off x="1005391" y="3144569"/>
              <a:ext cx="3035389" cy="352152"/>
            </a:xfrm>
            <a:prstGeom prst="rect">
              <a:avLst/>
            </a:prstGeom>
            <a:solidFill>
              <a:srgbClr val="F1F5F9"/>
            </a:solidFill>
            <a:ln w="5080">
              <a:solidFill>
                <a:srgbClr val="E2E8F0"/>
              </a:solidFill>
            </a:ln>
          </p:spPr>
          <p:txBody>
            <a:bodyPr wrap="square" lIns="635" tIns="635" rIns="635" bIns="635" rtlCol="0" anchor="ctr">
              <a:normAutofit/>
            </a:bodyPr>
            <a:lstStyle/>
            <a:p>
              <a:pPr marL="0" indent="0" algn="l">
                <a:buNone/>
              </a:pPr>
              <a:r>
                <a:rPr lang="en-US" sz="1270" dirty="0">
                  <a:solidFill>
                    <a:srgbClr val="1E293B"/>
                  </a:solidFill>
                  <a:latin typeface="Aptos" pitchFamily="34" charset="0"/>
                  <a:ea typeface="Aptos" pitchFamily="34" charset="-122"/>
                  <a:cs typeface="Aptos" pitchFamily="34" charset="-120"/>
                </a:rPr>
                <a:t>    </a:t>
              </a:r>
              <a:r>
                <a:rPr lang="en-US" sz="1270" dirty="0" err="1">
                  <a:solidFill>
                    <a:srgbClr val="1E293B"/>
                  </a:solidFill>
                  <a:latin typeface="Aptos" pitchFamily="34" charset="0"/>
                  <a:ea typeface="Aptos" pitchFamily="34" charset="-122"/>
                  <a:cs typeface="Aptos" pitchFamily="34" charset="-120"/>
                </a:rPr>
                <a:t>e.type</a:t>
              </a:r>
              <a:r>
                <a:rPr lang="en-US" sz="1270" dirty="0">
                  <a:solidFill>
                    <a:srgbClr val="1E293B"/>
                  </a:solidFill>
                  <a:latin typeface="Aptos" pitchFamily="34" charset="0"/>
                  <a:ea typeface="Aptos" pitchFamily="34" charset="-122"/>
                  <a:cs typeface="Aptos" pitchFamily="34" charset="-120"/>
                </a:rPr>
                <a:t> = "Winter"</a:t>
              </a:r>
              <a:endParaRPr lang="en-US" sz="1270" dirty="0"/>
            </a:p>
          </p:txBody>
        </p:sp>
        <p:sp>
          <p:nvSpPr>
            <p:cNvPr id="24" name="Text 17">
              <a:extLst>
                <a:ext uri="{FF2B5EF4-FFF2-40B4-BE49-F238E27FC236}">
                  <a16:creationId xmlns:a16="http://schemas.microsoft.com/office/drawing/2014/main" id="{FFD60DD6-811B-9D89-1294-4C29461C5E1B}"/>
                </a:ext>
              </a:extLst>
            </p:cNvPr>
            <p:cNvSpPr/>
            <p:nvPr/>
          </p:nvSpPr>
          <p:spPr>
            <a:xfrm>
              <a:off x="4040780" y="3144569"/>
              <a:ext cx="1879133" cy="347286"/>
            </a:xfrm>
            <a:prstGeom prst="rect">
              <a:avLst/>
            </a:prstGeom>
            <a:solidFill>
              <a:srgbClr val="F1F5F9"/>
            </a:solidFill>
            <a:ln w="5080">
              <a:solidFill>
                <a:srgbClr val="E2E8F0"/>
              </a:solidFill>
            </a:ln>
          </p:spPr>
          <p:txBody>
            <a:bodyPr wrap="square" lIns="635" tIns="635" rIns="635" bIns="635" rtlCol="0" anchor="ctr">
              <a:normAutofit/>
            </a:bodyPr>
            <a:lstStyle/>
            <a:p>
              <a:pPr marL="0" indent="0">
                <a:buNone/>
              </a:pPr>
              <a:r>
                <a:rPr lang="en-US" sz="1270" dirty="0">
                  <a:solidFill>
                    <a:srgbClr val="1E293B"/>
                  </a:solidFill>
                  <a:latin typeface="Aptos" pitchFamily="34" charset="0"/>
                  <a:ea typeface="Aptos" pitchFamily="34" charset="-122"/>
                  <a:cs typeface="Aptos" pitchFamily="34" charset="-120"/>
                </a:rPr>
                <a:t>    implicit intent</a:t>
              </a:r>
              <a:endParaRPr lang="en-US" sz="1270" dirty="0"/>
            </a:p>
          </p:txBody>
        </p:sp>
        <p:sp>
          <p:nvSpPr>
            <p:cNvPr id="25" name="Text 18">
              <a:extLst>
                <a:ext uri="{FF2B5EF4-FFF2-40B4-BE49-F238E27FC236}">
                  <a16:creationId xmlns:a16="http://schemas.microsoft.com/office/drawing/2014/main" id="{678D5BA8-8E75-F27C-92EC-7CEB0A1BFEFF}"/>
                </a:ext>
              </a:extLst>
            </p:cNvPr>
            <p:cNvSpPr/>
            <p:nvPr/>
          </p:nvSpPr>
          <p:spPr>
            <a:xfrm>
              <a:off x="502471" y="3496721"/>
              <a:ext cx="502920" cy="352149"/>
            </a:xfrm>
            <a:prstGeom prst="rect">
              <a:avLst/>
            </a:prstGeom>
            <a:solidFill>
              <a:srgbClr val="FFFFFF"/>
            </a:solidFill>
            <a:ln w="5080">
              <a:solidFill>
                <a:srgbClr val="E2E8F0"/>
              </a:solidFill>
            </a:ln>
          </p:spPr>
          <p:txBody>
            <a:bodyPr wrap="square" lIns="635" tIns="635" rIns="635" bIns="635" rtlCol="0" anchor="ctr">
              <a:normAutofit/>
            </a:bodyPr>
            <a:lstStyle/>
            <a:p>
              <a:pPr marL="0" indent="0" algn="ctr">
                <a:buNone/>
              </a:pPr>
              <a:r>
                <a:rPr lang="en-US" sz="1270" dirty="0">
                  <a:solidFill>
                    <a:srgbClr val="1E293B"/>
                  </a:solidFill>
                  <a:latin typeface="Aptos" pitchFamily="34" charset="0"/>
                  <a:ea typeface="Aptos" pitchFamily="34" charset="-122"/>
                  <a:cs typeface="Aptos" pitchFamily="34" charset="-120"/>
                </a:rPr>
                <a:t>c₅</a:t>
              </a:r>
              <a:endParaRPr lang="en-US" sz="1270" dirty="0"/>
            </a:p>
          </p:txBody>
        </p:sp>
        <p:sp>
          <p:nvSpPr>
            <p:cNvPr id="26" name="Text 19">
              <a:extLst>
                <a:ext uri="{FF2B5EF4-FFF2-40B4-BE49-F238E27FC236}">
                  <a16:creationId xmlns:a16="http://schemas.microsoft.com/office/drawing/2014/main" id="{5A36FA72-E8EF-ACC0-717E-0AE529472F0F}"/>
                </a:ext>
              </a:extLst>
            </p:cNvPr>
            <p:cNvSpPr/>
            <p:nvPr/>
          </p:nvSpPr>
          <p:spPr>
            <a:xfrm>
              <a:off x="1005391" y="3496721"/>
              <a:ext cx="3035389" cy="352149"/>
            </a:xfrm>
            <a:prstGeom prst="rect">
              <a:avLst/>
            </a:prstGeom>
            <a:solidFill>
              <a:srgbClr val="FFFFFF"/>
            </a:solidFill>
            <a:ln w="5080">
              <a:solidFill>
                <a:srgbClr val="E2E8F0"/>
              </a:solidFill>
            </a:ln>
          </p:spPr>
          <p:txBody>
            <a:bodyPr wrap="square" lIns="635" tIns="635" rIns="635" bIns="635" rtlCol="0" anchor="ctr">
              <a:normAutofit/>
            </a:bodyPr>
            <a:lstStyle/>
            <a:p>
              <a:pPr marL="0" indent="0" algn="l">
                <a:buNone/>
              </a:pPr>
              <a:r>
                <a:rPr lang="en-US" sz="1270" dirty="0">
                  <a:solidFill>
                    <a:srgbClr val="1E293B"/>
                  </a:solidFill>
                  <a:latin typeface="Aptos" pitchFamily="34" charset="0"/>
                  <a:ea typeface="Aptos" pitchFamily="34" charset="-122"/>
                  <a:cs typeface="Aptos" pitchFamily="34" charset="-120"/>
                </a:rPr>
                <a:t>    </a:t>
              </a:r>
              <a:r>
                <a:rPr lang="en-US" sz="1270" dirty="0" err="1">
                  <a:solidFill>
                    <a:srgbClr val="1E293B"/>
                  </a:solidFill>
                  <a:latin typeface="Aptos" pitchFamily="34" charset="0"/>
                  <a:ea typeface="Aptos" pitchFamily="34" charset="-122"/>
                  <a:cs typeface="Aptos" pitchFamily="34" charset="-120"/>
                </a:rPr>
                <a:t>e.type</a:t>
              </a:r>
              <a:r>
                <a:rPr lang="en-US" sz="1270" dirty="0">
                  <a:solidFill>
                    <a:srgbClr val="1E293B"/>
                  </a:solidFill>
                  <a:latin typeface="Aptos" pitchFamily="34" charset="0"/>
                  <a:ea typeface="Aptos" pitchFamily="34" charset="-122"/>
                  <a:cs typeface="Aptos" pitchFamily="34" charset="-120"/>
                </a:rPr>
                <a:t> = "Summer"</a:t>
              </a:r>
              <a:endParaRPr lang="en-US" sz="1270" dirty="0"/>
            </a:p>
          </p:txBody>
        </p:sp>
        <p:sp>
          <p:nvSpPr>
            <p:cNvPr id="27" name="Text 20">
              <a:extLst>
                <a:ext uri="{FF2B5EF4-FFF2-40B4-BE49-F238E27FC236}">
                  <a16:creationId xmlns:a16="http://schemas.microsoft.com/office/drawing/2014/main" id="{A5FDCFFF-1486-7B65-E0EF-B5A02FF62CC6}"/>
                </a:ext>
              </a:extLst>
            </p:cNvPr>
            <p:cNvSpPr/>
            <p:nvPr/>
          </p:nvSpPr>
          <p:spPr>
            <a:xfrm>
              <a:off x="4040780" y="3496721"/>
              <a:ext cx="1879133" cy="347283"/>
            </a:xfrm>
            <a:prstGeom prst="rect">
              <a:avLst/>
            </a:prstGeom>
            <a:solidFill>
              <a:srgbClr val="FFFFFF"/>
            </a:solidFill>
            <a:ln w="5080">
              <a:solidFill>
                <a:srgbClr val="E2E8F0"/>
              </a:solidFill>
            </a:ln>
          </p:spPr>
          <p:txBody>
            <a:bodyPr wrap="square" lIns="635" tIns="635" rIns="635" bIns="635" rtlCol="0" anchor="ctr">
              <a:normAutofit/>
            </a:bodyPr>
            <a:lstStyle/>
            <a:p>
              <a:pPr marL="0" indent="0">
                <a:buNone/>
              </a:pPr>
              <a:r>
                <a:rPr lang="en-US" sz="1270" dirty="0">
                  <a:solidFill>
                    <a:srgbClr val="1E293B"/>
                  </a:solidFill>
                  <a:latin typeface="Aptos" pitchFamily="34" charset="0"/>
                  <a:ea typeface="Aptos" pitchFamily="34" charset="-122"/>
                  <a:cs typeface="Aptos" pitchFamily="34" charset="-120"/>
                </a:rPr>
                <a:t>     value filter</a:t>
              </a:r>
            </a:p>
          </p:txBody>
        </p:sp>
      </p:grpSp>
      <p:grpSp>
        <p:nvGrpSpPr>
          <p:cNvPr id="28" name="Group 27">
            <a:extLst>
              <a:ext uri="{FF2B5EF4-FFF2-40B4-BE49-F238E27FC236}">
                <a16:creationId xmlns:a16="http://schemas.microsoft.com/office/drawing/2014/main" id="{ACE0AFB7-CE35-1812-FEF8-2792CDC4571C}"/>
              </a:ext>
            </a:extLst>
          </p:cNvPr>
          <p:cNvGrpSpPr/>
          <p:nvPr/>
        </p:nvGrpSpPr>
        <p:grpSpPr>
          <a:xfrm>
            <a:off x="6093159" y="1771049"/>
            <a:ext cx="2766887" cy="2144047"/>
            <a:chOff x="6022697" y="1771049"/>
            <a:chExt cx="2766887" cy="2144047"/>
          </a:xfrm>
        </p:grpSpPr>
        <p:sp>
          <p:nvSpPr>
            <p:cNvPr id="37" name="Shape 3">
              <a:extLst>
                <a:ext uri="{FF2B5EF4-FFF2-40B4-BE49-F238E27FC236}">
                  <a16:creationId xmlns:a16="http://schemas.microsoft.com/office/drawing/2014/main" id="{BED83244-CDAF-05BA-5EB2-69F7E04FDED2}"/>
                </a:ext>
              </a:extLst>
            </p:cNvPr>
            <p:cNvSpPr/>
            <p:nvPr/>
          </p:nvSpPr>
          <p:spPr>
            <a:xfrm>
              <a:off x="6022697" y="1771049"/>
              <a:ext cx="2664103" cy="2144047"/>
            </a:xfrm>
            <a:prstGeom prst="roundRect">
              <a:avLst>
                <a:gd name="adj" fmla="val 5739"/>
              </a:avLst>
            </a:prstGeom>
            <a:solidFill>
              <a:srgbClr val="0E7C8A">
                <a:alpha val="10000"/>
              </a:srgbClr>
            </a:solidFill>
            <a:ln w="9525">
              <a:solidFill>
                <a:srgbClr val="0E7C8A">
                  <a:alpha val="25000"/>
                </a:srgbClr>
              </a:solidFill>
              <a:prstDash val="solid"/>
            </a:ln>
          </p:spPr>
          <p:txBody>
            <a:bodyPr/>
            <a:lstStyle/>
            <a:p>
              <a:endParaRPr lang="en-US" dirty="0"/>
            </a:p>
          </p:txBody>
        </p:sp>
        <p:sp>
          <p:nvSpPr>
            <p:cNvPr id="29" name="Text 22">
              <a:extLst>
                <a:ext uri="{FF2B5EF4-FFF2-40B4-BE49-F238E27FC236}">
                  <a16:creationId xmlns:a16="http://schemas.microsoft.com/office/drawing/2014/main" id="{A9BD7924-4900-70BC-3084-B80CED224AE9}"/>
                </a:ext>
              </a:extLst>
            </p:cNvPr>
            <p:cNvSpPr/>
            <p:nvPr/>
          </p:nvSpPr>
          <p:spPr>
            <a:xfrm>
              <a:off x="6157818" y="2193807"/>
              <a:ext cx="1798682" cy="246888"/>
            </a:xfrm>
            <a:prstGeom prst="rect">
              <a:avLst/>
            </a:prstGeom>
            <a:noFill/>
            <a:ln/>
          </p:spPr>
          <p:txBody>
            <a:bodyPr wrap="square" lIns="508" tIns="508" rIns="508" bIns="508" rtlCol="0" anchor="t">
              <a:normAutofit/>
            </a:bodyPr>
            <a:lstStyle/>
            <a:p>
              <a:pPr marL="0" indent="0" algn="l">
                <a:buNone/>
              </a:pPr>
              <a:r>
                <a:rPr lang="en-US" sz="1200" dirty="0">
                  <a:solidFill>
                    <a:srgbClr val="0B1020"/>
                  </a:solidFill>
                  <a:latin typeface="Georgia" panose="02040502050405020303" pitchFamily="18" charset="0"/>
                  <a:ea typeface="Aptos" pitchFamily="34" charset="-122"/>
                  <a:cs typeface="Aptos" pitchFamily="34" charset="-120"/>
                </a:rPr>
                <a:t>For each constraint cᵢ:</a:t>
              </a:r>
              <a:endParaRPr lang="en-US" sz="1200" dirty="0">
                <a:latin typeface="Georgia" panose="02040502050405020303" pitchFamily="18" charset="0"/>
              </a:endParaRPr>
            </a:p>
          </p:txBody>
        </p:sp>
        <p:sp>
          <p:nvSpPr>
            <p:cNvPr id="34" name="Text 4">
              <a:extLst>
                <a:ext uri="{FF2B5EF4-FFF2-40B4-BE49-F238E27FC236}">
                  <a16:creationId xmlns:a16="http://schemas.microsoft.com/office/drawing/2014/main" id="{7B2A4859-5258-521A-22EB-F71D008CC3D1}"/>
                </a:ext>
              </a:extLst>
            </p:cNvPr>
            <p:cNvSpPr/>
            <p:nvPr/>
          </p:nvSpPr>
          <p:spPr>
            <a:xfrm>
              <a:off x="6157818" y="1832137"/>
              <a:ext cx="2560320" cy="274320"/>
            </a:xfrm>
            <a:prstGeom prst="rect">
              <a:avLst/>
            </a:prstGeom>
            <a:noFill/>
            <a:ln/>
          </p:spPr>
          <p:txBody>
            <a:bodyPr wrap="square" lIns="0" tIns="0" rIns="0" bIns="0" rtlCol="0" anchor="ctr"/>
            <a:lstStyle/>
            <a:p>
              <a:pPr marL="0" indent="0">
                <a:buNone/>
              </a:pPr>
              <a:r>
                <a:rPr lang="en-US" sz="1400" b="1" dirty="0">
                  <a:solidFill>
                    <a:srgbClr val="1A365D"/>
                  </a:solidFill>
                  <a:latin typeface="Calibri" pitchFamily="34" charset="0"/>
                  <a:ea typeface="Calibri" pitchFamily="34" charset="-122"/>
                  <a:cs typeface="Calibri" pitchFamily="34" charset="-120"/>
                </a:rPr>
                <a:t>Uncertainty Scoring</a:t>
              </a:r>
              <a:endParaRPr lang="en-US" sz="1400" dirty="0"/>
            </a:p>
          </p:txBody>
        </p:sp>
        <p:sp>
          <p:nvSpPr>
            <p:cNvPr id="35" name="Text 5">
              <a:extLst>
                <a:ext uri="{FF2B5EF4-FFF2-40B4-BE49-F238E27FC236}">
                  <a16:creationId xmlns:a16="http://schemas.microsoft.com/office/drawing/2014/main" id="{3F32DAB8-9719-405B-E6E5-E0D340E1EAA9}"/>
                </a:ext>
              </a:extLst>
            </p:cNvPr>
            <p:cNvSpPr/>
            <p:nvPr/>
          </p:nvSpPr>
          <p:spPr>
            <a:xfrm>
              <a:off x="6074588" y="2389957"/>
              <a:ext cx="2560320" cy="320040"/>
            </a:xfrm>
            <a:prstGeom prst="rect">
              <a:avLst/>
            </a:prstGeom>
            <a:noFill/>
            <a:ln/>
          </p:spPr>
          <p:txBody>
            <a:bodyPr wrap="square" lIns="0" tIns="0" rIns="0" bIns="0" rtlCol="0" anchor="ctr"/>
            <a:lstStyle/>
            <a:p>
              <a:pPr marL="0" indent="0" algn="ctr">
                <a:buNone/>
              </a:pPr>
              <a:r>
                <a:rPr lang="en-US" sz="1600" b="1" dirty="0">
                  <a:solidFill>
                    <a:srgbClr val="0A5A66"/>
                  </a:solidFill>
                  <a:latin typeface="Consolas" pitchFamily="34" charset="0"/>
                  <a:ea typeface="Consolas" pitchFamily="34" charset="-122"/>
                  <a:cs typeface="Consolas" pitchFamily="34" charset="-120"/>
                </a:rPr>
                <a:t>uᵢ = nᵢ / m</a:t>
              </a:r>
              <a:endParaRPr lang="en-US" sz="1600" dirty="0">
                <a:solidFill>
                  <a:srgbClr val="0A5A66"/>
                </a:solidFill>
              </a:endParaRPr>
            </a:p>
          </p:txBody>
        </p:sp>
        <p:sp>
          <p:nvSpPr>
            <p:cNvPr id="36" name="Text 6">
              <a:extLst>
                <a:ext uri="{FF2B5EF4-FFF2-40B4-BE49-F238E27FC236}">
                  <a16:creationId xmlns:a16="http://schemas.microsoft.com/office/drawing/2014/main" id="{74A97DBD-BD90-9E2D-99C2-BB0EE7D46C2A}"/>
                </a:ext>
              </a:extLst>
            </p:cNvPr>
            <p:cNvSpPr/>
            <p:nvPr/>
          </p:nvSpPr>
          <p:spPr>
            <a:xfrm>
              <a:off x="6229264" y="2771521"/>
              <a:ext cx="2560320" cy="1097280"/>
            </a:xfrm>
            <a:prstGeom prst="rect">
              <a:avLst/>
            </a:prstGeom>
            <a:noFill/>
            <a:ln/>
          </p:spPr>
          <p:txBody>
            <a:bodyPr wrap="square" lIns="0" tIns="0" rIns="0" bIns="0" rtlCol="0" anchor="ctr"/>
            <a:lstStyle/>
            <a:p>
              <a:pPr marL="0" indent="0">
                <a:buNone/>
              </a:pPr>
              <a:r>
                <a:rPr lang="en-US" sz="1200" dirty="0">
                  <a:solidFill>
                    <a:srgbClr val="0A5A66"/>
                  </a:solidFill>
                  <a:latin typeface="Georgia" panose="02040502050405020303" pitchFamily="18" charset="0"/>
                  <a:ea typeface="Calibri" pitchFamily="34" charset="-122"/>
                  <a:cs typeface="Calibri" pitchFamily="34" charset="-120"/>
                </a:rPr>
                <a:t>nᵢ = match count of cᵢ in G</a:t>
              </a:r>
              <a:endParaRPr lang="en-US" sz="1200" dirty="0">
                <a:solidFill>
                  <a:srgbClr val="0A5A66"/>
                </a:solidFill>
                <a:latin typeface="Georgia" panose="02040502050405020303" pitchFamily="18" charset="0"/>
              </a:endParaRPr>
            </a:p>
            <a:p>
              <a:pPr marL="0" indent="0">
                <a:buNone/>
              </a:pPr>
              <a:r>
                <a:rPr lang="en-US" sz="1200" dirty="0">
                  <a:solidFill>
                    <a:srgbClr val="0A5A66"/>
                  </a:solidFill>
                  <a:latin typeface="Georgia" panose="02040502050405020303" pitchFamily="18" charset="0"/>
                  <a:ea typeface="Calibri" pitchFamily="34" charset="-122"/>
                  <a:cs typeface="Calibri" pitchFamily="34" charset="-120"/>
                </a:rPr>
                <a:t>m = max match count</a:t>
              </a:r>
              <a:endParaRPr lang="en-US" sz="1200" dirty="0">
                <a:solidFill>
                  <a:srgbClr val="0A5A66"/>
                </a:solidFill>
                <a:latin typeface="Georgia" panose="02040502050405020303" pitchFamily="18" charset="0"/>
              </a:endParaRPr>
            </a:p>
            <a:p>
              <a:pPr marL="0" indent="0">
                <a:buNone/>
              </a:pPr>
              <a:endParaRPr lang="en-US" sz="1200" dirty="0">
                <a:solidFill>
                  <a:srgbClr val="0A5A66"/>
                </a:solidFill>
                <a:latin typeface="Georgia" panose="02040502050405020303" pitchFamily="18" charset="0"/>
              </a:endParaRPr>
            </a:p>
            <a:p>
              <a:pPr marL="0" indent="0">
                <a:buNone/>
              </a:pPr>
              <a:r>
                <a:rPr lang="en-US" sz="1200" dirty="0">
                  <a:solidFill>
                    <a:srgbClr val="0A5A66"/>
                  </a:solidFill>
                  <a:latin typeface="Georgia" panose="02040502050405020303" pitchFamily="18" charset="0"/>
                  <a:ea typeface="Calibri" pitchFamily="34" charset="-122"/>
                  <a:cs typeface="Calibri" pitchFamily="34" charset="-120"/>
                </a:rPr>
                <a:t>Higher u → less specific</a:t>
              </a:r>
              <a:endParaRPr lang="en-US" sz="1200" dirty="0">
                <a:solidFill>
                  <a:srgbClr val="0A5A66"/>
                </a:solidFill>
                <a:latin typeface="Georgia" panose="02040502050405020303" pitchFamily="18" charset="0"/>
              </a:endParaRPr>
            </a:p>
            <a:p>
              <a:pPr marL="0" indent="0">
                <a:buNone/>
              </a:pPr>
              <a:r>
                <a:rPr lang="en-US" sz="1200" dirty="0">
                  <a:solidFill>
                    <a:srgbClr val="0A5A66"/>
                  </a:solidFill>
                  <a:latin typeface="Georgia" panose="02040502050405020303" pitchFamily="18" charset="0"/>
                  <a:ea typeface="Calibri" pitchFamily="34" charset="-122"/>
                  <a:cs typeface="Calibri" pitchFamily="34" charset="-120"/>
                </a:rPr>
                <a:t>u = 0 → pruned</a:t>
              </a:r>
              <a:endParaRPr lang="en-US" sz="1200" dirty="0">
                <a:solidFill>
                  <a:srgbClr val="0A5A66"/>
                </a:solidFill>
                <a:latin typeface="Georgia" panose="02040502050405020303" pitchFamily="18" charset="0"/>
              </a:endParaRPr>
            </a:p>
          </p:txBody>
        </p:sp>
      </p:grpSp>
      <p:sp>
        <p:nvSpPr>
          <p:cNvPr id="38" name="Text 1">
            <a:extLst>
              <a:ext uri="{FF2B5EF4-FFF2-40B4-BE49-F238E27FC236}">
                <a16:creationId xmlns:a16="http://schemas.microsoft.com/office/drawing/2014/main" id="{5E81D9D4-B610-68A3-0733-C40570E4BE62}"/>
              </a:ext>
            </a:extLst>
          </p:cNvPr>
          <p:cNvSpPr/>
          <p:nvPr/>
        </p:nvSpPr>
        <p:spPr>
          <a:xfrm>
            <a:off x="502471" y="4220953"/>
            <a:ext cx="8046720" cy="274320"/>
          </a:xfrm>
          <a:prstGeom prst="rect">
            <a:avLst/>
          </a:prstGeom>
          <a:noFill/>
          <a:ln/>
        </p:spPr>
        <p:txBody>
          <a:bodyPr wrap="square" lIns="0" tIns="0" rIns="0" bIns="0" rtlCol="0" anchor="ctr"/>
          <a:lstStyle/>
          <a:p>
            <a:r>
              <a:rPr lang="en-US" i="1" dirty="0">
                <a:solidFill>
                  <a:srgbClr val="718096"/>
                </a:solidFill>
                <a:latin typeface="Georgia" panose="02040502050405020303" pitchFamily="18" charset="0"/>
                <a:ea typeface="Calibri" pitchFamily="34" charset="-122"/>
                <a:cs typeface="Calibri" pitchFamily="34" charset="-120"/>
              </a:rPr>
              <a:t>👉 Normalized to a monotone core, dropping a constraint can only enlarge the answer set.</a:t>
            </a:r>
          </a:p>
        </p:txBody>
      </p:sp>
    </p:spTree>
    <p:extLst>
      <p:ext uri="{BB962C8B-B14F-4D97-AF65-F5344CB8AC3E}">
        <p14:creationId xmlns:p14="http://schemas.microsoft.com/office/powerpoint/2010/main" val="202360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0F60-B754-452C-8894-8C970FD32AE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2272EA5C-2A1E-AD2C-D3BB-82E86B1CCFAD}"/>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D6FA4BF8-EA89-639A-47E0-9D27FF775FE9}"/>
                </a:ext>
              </a:extLst>
            </p:cNvPr>
            <p:cNvPicPr preferRelativeResize="0"/>
            <p:nvPr/>
          </p:nvPicPr>
          <p:blipFill>
            <a:blip r:embed="rId3">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F8E4BE67-9FBD-E3E8-16AA-9CC36D2C2D6B}"/>
                </a:ext>
              </a:extLst>
            </p:cNvPr>
            <p:cNvPicPr preferRelativeResize="0"/>
            <p:nvPr/>
          </p:nvPicPr>
          <p:blipFill rotWithShape="1">
            <a:blip r:embed="rId4">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F2F68660-BF64-FFED-3D5B-93C86787F5D7}"/>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2B5CC8A7-1FBB-F5D8-2D33-E4E960450559}"/>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a:solidFill>
                  <a:srgbClr val="64748B"/>
                </a:solidFill>
                <a:latin typeface="Aptos" pitchFamily="34" charset="0"/>
                <a:ea typeface="Aptos" pitchFamily="34" charset="-122"/>
                <a:cs typeface="Aptos" pitchFamily="34" charset="-120"/>
              </a:rPr>
              <a:t>UniQGen · ICDE 2026</a:t>
            </a:r>
            <a:endParaRPr lang="en-US" sz="800"/>
          </a:p>
        </p:txBody>
      </p:sp>
      <p:sp>
        <p:nvSpPr>
          <p:cNvPr id="200" name="PageNumber">
            <a:extLst>
              <a:ext uri="{FF2B5EF4-FFF2-40B4-BE49-F238E27FC236}">
                <a16:creationId xmlns:a16="http://schemas.microsoft.com/office/drawing/2014/main" id="{4F7D053A-046E-F90D-3F66-13EEAF939D77}"/>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8</a:t>
            </a:fld>
            <a:endParaRPr lang="en-US" sz="1200">
              <a:solidFill>
                <a:srgbClr val="595959"/>
              </a:solidFill>
              <a:latin typeface="Gelasio"/>
              <a:ea typeface="Gelasio"/>
            </a:endParaRPr>
          </a:p>
        </p:txBody>
      </p:sp>
      <p:sp>
        <p:nvSpPr>
          <p:cNvPr id="2" name="Text 0">
            <a:extLst>
              <a:ext uri="{FF2B5EF4-FFF2-40B4-BE49-F238E27FC236}">
                <a16:creationId xmlns:a16="http://schemas.microsoft.com/office/drawing/2014/main" id="{81595598-0447-6BF5-64B7-106DB2E33421}"/>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400">
                <a:solidFill>
                  <a:srgbClr val="312F2B"/>
                </a:solidFill>
                <a:latin typeface="Georgia"/>
              </a:rPr>
              <a:t>Module 2: Constraint-guided Query Generation</a:t>
            </a:r>
            <a:endParaRPr lang="en-US" sz="2400">
              <a:solidFill>
                <a:srgbClr val="312F2B"/>
              </a:solidFill>
              <a:latin typeface="Georgia" panose="02040502050405020303" pitchFamily="18" charset="0"/>
            </a:endParaRPr>
          </a:p>
        </p:txBody>
      </p:sp>
      <p:sp>
        <p:nvSpPr>
          <p:cNvPr id="3" name="Text 0">
            <a:extLst>
              <a:ext uri="{FF2B5EF4-FFF2-40B4-BE49-F238E27FC236}">
                <a16:creationId xmlns:a16="http://schemas.microsoft.com/office/drawing/2014/main" id="{8AD10806-0276-F823-74C0-018429C0BEE0}"/>
              </a:ext>
            </a:extLst>
          </p:cNvPr>
          <p:cNvSpPr/>
          <p:nvPr/>
        </p:nvSpPr>
        <p:spPr>
          <a:xfrm>
            <a:off x="502471" y="920414"/>
            <a:ext cx="5412354" cy="305346"/>
          </a:xfrm>
          <a:prstGeom prst="rect">
            <a:avLst/>
          </a:prstGeom>
          <a:noFill/>
          <a:ln/>
        </p:spPr>
        <p:txBody>
          <a:bodyPr wrap="square" lIns="0" tIns="0" rIns="0" bIns="0" rtlCol="0" anchor="ctr"/>
          <a:lstStyle/>
          <a:p>
            <a:pPr marL="0" indent="0">
              <a:buNone/>
            </a:pPr>
            <a:r>
              <a:rPr lang="en-US" err="1">
                <a:solidFill>
                  <a:schemeClr val="tx1">
                    <a:lumMod val="85000"/>
                    <a:lumOff val="15000"/>
                  </a:schemeClr>
                </a:solidFill>
                <a:latin typeface="Georgia" panose="02040502050405020303" pitchFamily="18" charset="0"/>
                <a:ea typeface="Georgia" pitchFamily="34" charset="-122"/>
                <a:cs typeface="Georgia" pitchFamily="34" charset="-120"/>
              </a:rPr>
              <a:t>QChase</a:t>
            </a:r>
            <a:r>
              <a:rPr lang="en-US">
                <a:solidFill>
                  <a:schemeClr val="tx1">
                    <a:lumMod val="85000"/>
                    <a:lumOff val="15000"/>
                  </a:schemeClr>
                </a:solidFill>
                <a:latin typeface="Georgia" panose="02040502050405020303" pitchFamily="18" charset="0"/>
                <a:ea typeface="Georgia" pitchFamily="34" charset="-122"/>
                <a:cs typeface="Georgia" pitchFamily="34" charset="-120"/>
              </a:rPr>
              <a:t> (Top-down) — Completeness-Guided Beam Search</a:t>
            </a:r>
            <a:endParaRPr lang="en-US">
              <a:solidFill>
                <a:schemeClr val="tx1">
                  <a:lumMod val="85000"/>
                  <a:lumOff val="15000"/>
                </a:schemeClr>
              </a:solidFill>
              <a:latin typeface="Georgia" panose="02040502050405020303" pitchFamily="18" charset="0"/>
            </a:endParaRPr>
          </a:p>
        </p:txBody>
      </p:sp>
      <p:sp>
        <p:nvSpPr>
          <p:cNvPr id="10" name="Text 2">
            <a:extLst>
              <a:ext uri="{FF2B5EF4-FFF2-40B4-BE49-F238E27FC236}">
                <a16:creationId xmlns:a16="http://schemas.microsoft.com/office/drawing/2014/main" id="{B1CD125F-0F06-ABE7-961C-DFDFF294421A}"/>
              </a:ext>
            </a:extLst>
          </p:cNvPr>
          <p:cNvSpPr/>
          <p:nvPr/>
        </p:nvSpPr>
        <p:spPr>
          <a:xfrm>
            <a:off x="502471" y="1224431"/>
            <a:ext cx="7680960" cy="255027"/>
          </a:xfrm>
          <a:prstGeom prst="rect">
            <a:avLst/>
          </a:prstGeom>
          <a:noFill/>
          <a:ln/>
        </p:spPr>
        <p:txBody>
          <a:bodyPr wrap="square" lIns="0" tIns="0" rIns="0" bIns="0" rtlCol="0" anchor="ctr"/>
          <a:lstStyle/>
          <a:p>
            <a:pPr marL="0" indent="0">
              <a:buNone/>
            </a:pPr>
            <a:r>
              <a:rPr lang="en-US" sz="1200" i="1">
                <a:solidFill>
                  <a:schemeClr val="bg2"/>
                </a:solidFill>
                <a:latin typeface="Georgia" panose="02040502050405020303" pitchFamily="18" charset="0"/>
                <a:ea typeface="Calibri" pitchFamily="34" charset="-122"/>
                <a:cs typeface="Calibri" pitchFamily="34" charset="-120"/>
              </a:rPr>
              <a:t>Goal: Derive universal query Q</a:t>
            </a:r>
            <a:r>
              <a:rPr lang="en-US" sz="1200" i="1" baseline="-25000">
                <a:solidFill>
                  <a:schemeClr val="bg2"/>
                </a:solidFill>
                <a:latin typeface="Georgia" panose="02040502050405020303" pitchFamily="18" charset="0"/>
                <a:ea typeface="Calibri" pitchFamily="34" charset="-122"/>
                <a:cs typeface="Calibri" pitchFamily="34" charset="-120"/>
              </a:rPr>
              <a:t>U</a:t>
            </a:r>
            <a:r>
              <a:rPr lang="en-US" sz="1200" i="1">
                <a:solidFill>
                  <a:schemeClr val="bg2"/>
                </a:solidFill>
                <a:latin typeface="Georgia" panose="02040502050405020303" pitchFamily="18" charset="0"/>
                <a:ea typeface="Calibri" pitchFamily="34" charset="-122"/>
                <a:cs typeface="Calibri" pitchFamily="34" charset="-120"/>
              </a:rPr>
              <a:t> ensuring G(A) ⊆ Q</a:t>
            </a:r>
            <a:r>
              <a:rPr lang="en-US" sz="1200" i="1" baseline="-25000">
                <a:solidFill>
                  <a:schemeClr val="bg2"/>
                </a:solidFill>
                <a:latin typeface="Georgia" panose="02040502050405020303" pitchFamily="18" charset="0"/>
                <a:ea typeface="Calibri" pitchFamily="34" charset="-122"/>
                <a:cs typeface="Calibri" pitchFamily="34" charset="-120"/>
              </a:rPr>
              <a:t>U</a:t>
            </a:r>
            <a:r>
              <a:rPr lang="en-US" sz="1200" i="1">
                <a:solidFill>
                  <a:schemeClr val="bg2"/>
                </a:solidFill>
                <a:latin typeface="Georgia" panose="02040502050405020303" pitchFamily="18" charset="0"/>
                <a:ea typeface="Calibri" pitchFamily="34" charset="-122"/>
                <a:cs typeface="Calibri" pitchFamily="34" charset="-120"/>
              </a:rPr>
              <a:t>(G)  — maximize LLM-complete</a:t>
            </a:r>
            <a:endParaRPr lang="en-US" sz="1200" i="1">
              <a:solidFill>
                <a:schemeClr val="bg2"/>
              </a:solidFill>
              <a:latin typeface="Georgia" panose="02040502050405020303" pitchFamily="18" charset="0"/>
            </a:endParaRPr>
          </a:p>
        </p:txBody>
      </p:sp>
      <p:sp>
        <p:nvSpPr>
          <p:cNvPr id="11" name="Shape 3">
            <a:extLst>
              <a:ext uri="{FF2B5EF4-FFF2-40B4-BE49-F238E27FC236}">
                <a16:creationId xmlns:a16="http://schemas.microsoft.com/office/drawing/2014/main" id="{CB84FA15-31C9-2430-1DAE-618564FCC984}"/>
              </a:ext>
            </a:extLst>
          </p:cNvPr>
          <p:cNvSpPr/>
          <p:nvPr/>
        </p:nvSpPr>
        <p:spPr>
          <a:xfrm>
            <a:off x="1090885" y="1688109"/>
            <a:ext cx="365760" cy="365760"/>
          </a:xfrm>
          <a:prstGeom prst="ellipse">
            <a:avLst/>
          </a:prstGeom>
          <a:solidFill>
            <a:srgbClr val="319795"/>
          </a:solidFill>
          <a:ln/>
        </p:spPr>
        <p:txBody>
          <a:bodyPr/>
          <a:lstStyle/>
          <a:p>
            <a:endParaRPr lang="en-US"/>
          </a:p>
        </p:txBody>
      </p:sp>
      <p:sp>
        <p:nvSpPr>
          <p:cNvPr id="12" name="Text 4">
            <a:extLst>
              <a:ext uri="{FF2B5EF4-FFF2-40B4-BE49-F238E27FC236}">
                <a16:creationId xmlns:a16="http://schemas.microsoft.com/office/drawing/2014/main" id="{94E0E83E-69C4-A40E-504F-46567830EF69}"/>
              </a:ext>
            </a:extLst>
          </p:cNvPr>
          <p:cNvSpPr/>
          <p:nvPr/>
        </p:nvSpPr>
        <p:spPr>
          <a:xfrm>
            <a:off x="1090885" y="1688109"/>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1</a:t>
            </a:r>
            <a:endParaRPr lang="en-US" sz="1400"/>
          </a:p>
        </p:txBody>
      </p:sp>
      <p:sp>
        <p:nvSpPr>
          <p:cNvPr id="13" name="Text 5">
            <a:extLst>
              <a:ext uri="{FF2B5EF4-FFF2-40B4-BE49-F238E27FC236}">
                <a16:creationId xmlns:a16="http://schemas.microsoft.com/office/drawing/2014/main" id="{7B5F5DE0-58F9-58A5-26F4-5C7E78807DD1}"/>
              </a:ext>
            </a:extLst>
          </p:cNvPr>
          <p:cNvSpPr/>
          <p:nvPr/>
        </p:nvSpPr>
        <p:spPr>
          <a:xfrm>
            <a:off x="405085" y="2050423"/>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Start with Q₀ enforcing all</a:t>
            </a:r>
            <a:endParaRPr lang="en-US" sz="1200"/>
          </a:p>
          <a:p>
            <a:pPr marL="0" indent="0" algn="ctr">
              <a:buNone/>
            </a:pPr>
            <a:r>
              <a:rPr lang="en-US" sz="1200">
                <a:solidFill>
                  <a:srgbClr val="1A202C"/>
                </a:solidFill>
                <a:latin typeface="Calibri" pitchFamily="34" charset="0"/>
                <a:ea typeface="Calibri" pitchFamily="34" charset="-122"/>
                <a:cs typeface="Calibri" pitchFamily="34" charset="-120"/>
              </a:rPr>
              <a:t>constraints in CTable C₀</a:t>
            </a:r>
            <a:endParaRPr lang="en-US" sz="1200"/>
          </a:p>
        </p:txBody>
      </p:sp>
      <p:sp>
        <p:nvSpPr>
          <p:cNvPr id="14" name="Text 6">
            <a:extLst>
              <a:ext uri="{FF2B5EF4-FFF2-40B4-BE49-F238E27FC236}">
                <a16:creationId xmlns:a16="http://schemas.microsoft.com/office/drawing/2014/main" id="{0103862C-CEA5-A7BF-EF2D-E3ABD4FD7670}"/>
              </a:ext>
            </a:extLst>
          </p:cNvPr>
          <p:cNvSpPr/>
          <p:nvPr/>
        </p:nvSpPr>
        <p:spPr>
          <a:xfrm>
            <a:off x="2233885" y="1688109"/>
            <a:ext cx="274320" cy="365760"/>
          </a:xfrm>
          <a:prstGeom prst="rect">
            <a:avLst/>
          </a:prstGeom>
          <a:noFill/>
          <a:ln/>
        </p:spPr>
        <p:txBody>
          <a:bodyPr wrap="square" lIns="0" tIns="0" rIns="0" bIns="0" rtlCol="0" anchor="ctr"/>
          <a:lstStyle/>
          <a:p>
            <a:pPr marL="0" indent="0" algn="ctr">
              <a:buNone/>
            </a:pPr>
            <a:r>
              <a:rPr lang="en-US" sz="1800">
                <a:solidFill>
                  <a:srgbClr val="718096"/>
                </a:solidFill>
              </a:rPr>
              <a:t>→</a:t>
            </a:r>
            <a:endParaRPr lang="en-US" sz="1800"/>
          </a:p>
        </p:txBody>
      </p:sp>
      <p:sp>
        <p:nvSpPr>
          <p:cNvPr id="15" name="Shape 7">
            <a:extLst>
              <a:ext uri="{FF2B5EF4-FFF2-40B4-BE49-F238E27FC236}">
                <a16:creationId xmlns:a16="http://schemas.microsoft.com/office/drawing/2014/main" id="{F1C6FBA5-554D-A664-8AA5-3EBBDCFEF71A}"/>
              </a:ext>
            </a:extLst>
          </p:cNvPr>
          <p:cNvSpPr/>
          <p:nvPr/>
        </p:nvSpPr>
        <p:spPr>
          <a:xfrm>
            <a:off x="3239725" y="1688109"/>
            <a:ext cx="365760" cy="365760"/>
          </a:xfrm>
          <a:prstGeom prst="ellipse">
            <a:avLst/>
          </a:prstGeom>
          <a:solidFill>
            <a:srgbClr val="319795"/>
          </a:solidFill>
          <a:ln/>
        </p:spPr>
        <p:txBody>
          <a:bodyPr/>
          <a:lstStyle/>
          <a:p>
            <a:endParaRPr lang="en-US"/>
          </a:p>
        </p:txBody>
      </p:sp>
      <p:sp>
        <p:nvSpPr>
          <p:cNvPr id="16" name="Text 8">
            <a:extLst>
              <a:ext uri="{FF2B5EF4-FFF2-40B4-BE49-F238E27FC236}">
                <a16:creationId xmlns:a16="http://schemas.microsoft.com/office/drawing/2014/main" id="{DDE63DDF-4812-D855-2A24-58DD137C383C}"/>
              </a:ext>
            </a:extLst>
          </p:cNvPr>
          <p:cNvSpPr/>
          <p:nvPr/>
        </p:nvSpPr>
        <p:spPr>
          <a:xfrm>
            <a:off x="3239725" y="1688109"/>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2</a:t>
            </a:r>
            <a:endParaRPr lang="en-US" sz="1400"/>
          </a:p>
        </p:txBody>
      </p:sp>
      <p:sp>
        <p:nvSpPr>
          <p:cNvPr id="17" name="Text 9">
            <a:extLst>
              <a:ext uri="{FF2B5EF4-FFF2-40B4-BE49-F238E27FC236}">
                <a16:creationId xmlns:a16="http://schemas.microsoft.com/office/drawing/2014/main" id="{89735F28-42D9-937F-860E-137CF7F1001B}"/>
              </a:ext>
            </a:extLst>
          </p:cNvPr>
          <p:cNvSpPr/>
          <p:nvPr/>
        </p:nvSpPr>
        <p:spPr>
          <a:xfrm>
            <a:off x="2553925" y="2050423"/>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Spawn children by removing</a:t>
            </a:r>
            <a:endParaRPr lang="en-US" sz="1200"/>
          </a:p>
          <a:p>
            <a:pPr marL="0" indent="0" algn="ctr">
              <a:buNone/>
            </a:pPr>
            <a:r>
              <a:rPr lang="en-US" sz="1200">
                <a:solidFill>
                  <a:srgbClr val="1A202C"/>
                </a:solidFill>
                <a:latin typeface="Calibri" pitchFamily="34" charset="0"/>
                <a:ea typeface="Calibri" pitchFamily="34" charset="-122"/>
                <a:cs typeface="Calibri" pitchFamily="34" charset="-120"/>
              </a:rPr>
              <a:t>one constraint at a time</a:t>
            </a:r>
            <a:endParaRPr lang="en-US" sz="1200"/>
          </a:p>
        </p:txBody>
      </p:sp>
      <p:sp>
        <p:nvSpPr>
          <p:cNvPr id="18" name="Text 10">
            <a:extLst>
              <a:ext uri="{FF2B5EF4-FFF2-40B4-BE49-F238E27FC236}">
                <a16:creationId xmlns:a16="http://schemas.microsoft.com/office/drawing/2014/main" id="{F8AACB32-E89E-EE70-7C6C-031CC4159371}"/>
              </a:ext>
            </a:extLst>
          </p:cNvPr>
          <p:cNvSpPr/>
          <p:nvPr/>
        </p:nvSpPr>
        <p:spPr>
          <a:xfrm>
            <a:off x="4382725" y="1688109"/>
            <a:ext cx="274320" cy="365760"/>
          </a:xfrm>
          <a:prstGeom prst="rect">
            <a:avLst/>
          </a:prstGeom>
          <a:noFill/>
          <a:ln/>
        </p:spPr>
        <p:txBody>
          <a:bodyPr wrap="square" lIns="0" tIns="0" rIns="0" bIns="0" rtlCol="0" anchor="ctr"/>
          <a:lstStyle/>
          <a:p>
            <a:pPr marL="0" indent="0" algn="ctr">
              <a:buNone/>
            </a:pPr>
            <a:r>
              <a:rPr lang="en-US" sz="1800">
                <a:solidFill>
                  <a:srgbClr val="718096"/>
                </a:solidFill>
              </a:rPr>
              <a:t>→</a:t>
            </a:r>
            <a:endParaRPr lang="en-US" sz="1800"/>
          </a:p>
        </p:txBody>
      </p:sp>
      <p:sp>
        <p:nvSpPr>
          <p:cNvPr id="19" name="Shape 11">
            <a:extLst>
              <a:ext uri="{FF2B5EF4-FFF2-40B4-BE49-F238E27FC236}">
                <a16:creationId xmlns:a16="http://schemas.microsoft.com/office/drawing/2014/main" id="{A166C642-94CB-A7D3-F52F-7286B692C6CF}"/>
              </a:ext>
            </a:extLst>
          </p:cNvPr>
          <p:cNvSpPr/>
          <p:nvPr/>
        </p:nvSpPr>
        <p:spPr>
          <a:xfrm>
            <a:off x="5388565" y="1688109"/>
            <a:ext cx="365760" cy="365760"/>
          </a:xfrm>
          <a:prstGeom prst="ellipse">
            <a:avLst/>
          </a:prstGeom>
          <a:solidFill>
            <a:srgbClr val="319795"/>
          </a:solidFill>
          <a:ln/>
        </p:spPr>
        <p:txBody>
          <a:bodyPr/>
          <a:lstStyle/>
          <a:p>
            <a:endParaRPr lang="en-US"/>
          </a:p>
        </p:txBody>
      </p:sp>
      <p:sp>
        <p:nvSpPr>
          <p:cNvPr id="20" name="Text 12">
            <a:extLst>
              <a:ext uri="{FF2B5EF4-FFF2-40B4-BE49-F238E27FC236}">
                <a16:creationId xmlns:a16="http://schemas.microsoft.com/office/drawing/2014/main" id="{6C907798-961A-E4A8-F2BC-16139D97DA54}"/>
              </a:ext>
            </a:extLst>
          </p:cNvPr>
          <p:cNvSpPr/>
          <p:nvPr/>
        </p:nvSpPr>
        <p:spPr>
          <a:xfrm>
            <a:off x="5388565" y="1688109"/>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3</a:t>
            </a:r>
            <a:endParaRPr lang="en-US" sz="1400"/>
          </a:p>
        </p:txBody>
      </p:sp>
      <p:sp>
        <p:nvSpPr>
          <p:cNvPr id="21" name="Text 13">
            <a:extLst>
              <a:ext uri="{FF2B5EF4-FFF2-40B4-BE49-F238E27FC236}">
                <a16:creationId xmlns:a16="http://schemas.microsoft.com/office/drawing/2014/main" id="{159A666E-3B60-33C2-7FC6-01C2102D9737}"/>
              </a:ext>
            </a:extLst>
          </p:cNvPr>
          <p:cNvSpPr/>
          <p:nvPr/>
        </p:nvSpPr>
        <p:spPr>
          <a:xfrm>
            <a:off x="4702765" y="2050423"/>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Score: s'(c,Q) = α(1-c.u)</a:t>
            </a:r>
            <a:endParaRPr lang="en-US" sz="1200"/>
          </a:p>
          <a:p>
            <a:pPr marL="0" indent="0" algn="ctr">
              <a:buNone/>
            </a:pPr>
            <a:r>
              <a:rPr lang="en-US" sz="1200">
                <a:solidFill>
                  <a:srgbClr val="1A202C"/>
                </a:solidFill>
                <a:latin typeface="Calibri" pitchFamily="34" charset="0"/>
                <a:ea typeface="Calibri" pitchFamily="34" charset="-122"/>
                <a:cs typeface="Calibri" pitchFamily="34" charset="-120"/>
              </a:rPr>
              <a:t>+ (1-α)Q.p</a:t>
            </a:r>
            <a:endParaRPr lang="en-US" sz="1200"/>
          </a:p>
        </p:txBody>
      </p:sp>
      <p:sp>
        <p:nvSpPr>
          <p:cNvPr id="22" name="Text 14">
            <a:extLst>
              <a:ext uri="{FF2B5EF4-FFF2-40B4-BE49-F238E27FC236}">
                <a16:creationId xmlns:a16="http://schemas.microsoft.com/office/drawing/2014/main" id="{F0135FFF-25DB-BB1A-45EE-2737CA2F524F}"/>
              </a:ext>
            </a:extLst>
          </p:cNvPr>
          <p:cNvSpPr/>
          <p:nvPr/>
        </p:nvSpPr>
        <p:spPr>
          <a:xfrm>
            <a:off x="6531565" y="1688109"/>
            <a:ext cx="274320" cy="365760"/>
          </a:xfrm>
          <a:prstGeom prst="rect">
            <a:avLst/>
          </a:prstGeom>
          <a:noFill/>
          <a:ln/>
        </p:spPr>
        <p:txBody>
          <a:bodyPr wrap="square" lIns="0" tIns="0" rIns="0" bIns="0" rtlCol="0" anchor="ctr"/>
          <a:lstStyle/>
          <a:p>
            <a:pPr marL="0" indent="0" algn="ctr">
              <a:buNone/>
            </a:pPr>
            <a:r>
              <a:rPr lang="en-US" sz="1800">
                <a:solidFill>
                  <a:srgbClr val="718096"/>
                </a:solidFill>
              </a:rPr>
              <a:t>→</a:t>
            </a:r>
            <a:endParaRPr lang="en-US" sz="1800"/>
          </a:p>
        </p:txBody>
      </p:sp>
      <p:sp>
        <p:nvSpPr>
          <p:cNvPr id="23" name="Shape 15">
            <a:extLst>
              <a:ext uri="{FF2B5EF4-FFF2-40B4-BE49-F238E27FC236}">
                <a16:creationId xmlns:a16="http://schemas.microsoft.com/office/drawing/2014/main" id="{91FB0017-A40E-1D70-4B98-C0AA0220ED1F}"/>
              </a:ext>
            </a:extLst>
          </p:cNvPr>
          <p:cNvSpPr/>
          <p:nvPr/>
        </p:nvSpPr>
        <p:spPr>
          <a:xfrm>
            <a:off x="7537405" y="1688109"/>
            <a:ext cx="365760" cy="365760"/>
          </a:xfrm>
          <a:prstGeom prst="ellipse">
            <a:avLst/>
          </a:prstGeom>
          <a:solidFill>
            <a:srgbClr val="319795"/>
          </a:solidFill>
          <a:ln/>
        </p:spPr>
        <p:txBody>
          <a:bodyPr/>
          <a:lstStyle/>
          <a:p>
            <a:endParaRPr lang="en-US"/>
          </a:p>
        </p:txBody>
      </p:sp>
      <p:sp>
        <p:nvSpPr>
          <p:cNvPr id="24" name="Text 16">
            <a:extLst>
              <a:ext uri="{FF2B5EF4-FFF2-40B4-BE49-F238E27FC236}">
                <a16:creationId xmlns:a16="http://schemas.microsoft.com/office/drawing/2014/main" id="{068D4EC5-13E8-A0D7-1B08-3697E8FF25F5}"/>
              </a:ext>
            </a:extLst>
          </p:cNvPr>
          <p:cNvSpPr/>
          <p:nvPr/>
        </p:nvSpPr>
        <p:spPr>
          <a:xfrm>
            <a:off x="7537405" y="1688109"/>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4</a:t>
            </a:r>
            <a:endParaRPr lang="en-US" sz="1400"/>
          </a:p>
        </p:txBody>
      </p:sp>
      <p:sp>
        <p:nvSpPr>
          <p:cNvPr id="25" name="Text 17">
            <a:extLst>
              <a:ext uri="{FF2B5EF4-FFF2-40B4-BE49-F238E27FC236}">
                <a16:creationId xmlns:a16="http://schemas.microsoft.com/office/drawing/2014/main" id="{66E62711-271E-5059-79C0-FFB7A788FF1E}"/>
              </a:ext>
            </a:extLst>
          </p:cNvPr>
          <p:cNvSpPr/>
          <p:nvPr/>
        </p:nvSpPr>
        <p:spPr>
          <a:xfrm>
            <a:off x="6851605" y="2050423"/>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Keep top-b candidates;</a:t>
            </a:r>
            <a:endParaRPr lang="en-US" sz="1200"/>
          </a:p>
          <a:p>
            <a:pPr marL="0" indent="0" algn="ctr">
              <a:buNone/>
            </a:pPr>
            <a:r>
              <a:rPr lang="en-US" sz="1200">
                <a:solidFill>
                  <a:srgbClr val="1A202C"/>
                </a:solidFill>
                <a:latin typeface="Calibri" pitchFamily="34" charset="0"/>
                <a:ea typeface="Calibri" pitchFamily="34" charset="-122"/>
                <a:cs typeface="Calibri" pitchFamily="34" charset="-120"/>
              </a:rPr>
              <a:t>repeat until p ≥ τ</a:t>
            </a:r>
            <a:endParaRPr lang="en-US" sz="1200"/>
          </a:p>
        </p:txBody>
      </p:sp>
      <p:cxnSp>
        <p:nvCxnSpPr>
          <p:cNvPr id="26" name="Straight Connector 25">
            <a:extLst>
              <a:ext uri="{FF2B5EF4-FFF2-40B4-BE49-F238E27FC236}">
                <a16:creationId xmlns:a16="http://schemas.microsoft.com/office/drawing/2014/main" id="{A0A10CB2-F160-7702-A269-D080F25C4C6C}"/>
              </a:ext>
            </a:extLst>
          </p:cNvPr>
          <p:cNvCxnSpPr/>
          <p:nvPr/>
        </p:nvCxnSpPr>
        <p:spPr>
          <a:xfrm>
            <a:off x="502471" y="2781943"/>
            <a:ext cx="8184329" cy="0"/>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7" name="Text 0">
            <a:extLst>
              <a:ext uri="{FF2B5EF4-FFF2-40B4-BE49-F238E27FC236}">
                <a16:creationId xmlns:a16="http://schemas.microsoft.com/office/drawing/2014/main" id="{6453BD15-3226-2376-13B0-C4885CEF271F}"/>
              </a:ext>
            </a:extLst>
          </p:cNvPr>
          <p:cNvSpPr/>
          <p:nvPr/>
        </p:nvSpPr>
        <p:spPr>
          <a:xfrm>
            <a:off x="502471" y="2841778"/>
            <a:ext cx="5412354" cy="305346"/>
          </a:xfrm>
          <a:prstGeom prst="rect">
            <a:avLst/>
          </a:prstGeom>
          <a:noFill/>
          <a:ln/>
        </p:spPr>
        <p:txBody>
          <a:bodyPr wrap="square" lIns="0" tIns="0" rIns="0" bIns="0" rtlCol="0" anchor="ctr"/>
          <a:lstStyle/>
          <a:p>
            <a:r>
              <a:rPr lang="en-US" err="1">
                <a:solidFill>
                  <a:schemeClr val="tx1">
                    <a:lumMod val="85000"/>
                    <a:lumOff val="15000"/>
                  </a:schemeClr>
                </a:solidFill>
                <a:latin typeface="Georgia" panose="02040502050405020303" pitchFamily="18" charset="0"/>
                <a:ea typeface="Georgia" pitchFamily="34" charset="-122"/>
                <a:cs typeface="Georgia" pitchFamily="34" charset="-120"/>
              </a:rPr>
              <a:t>QBackchase</a:t>
            </a:r>
            <a:r>
              <a:rPr lang="en-US">
                <a:solidFill>
                  <a:schemeClr val="tx1">
                    <a:lumMod val="85000"/>
                    <a:lumOff val="15000"/>
                  </a:schemeClr>
                </a:solidFill>
                <a:latin typeface="Georgia" panose="02040502050405020303" pitchFamily="18" charset="0"/>
                <a:ea typeface="Georgia" pitchFamily="34" charset="-122"/>
                <a:cs typeface="Georgia" pitchFamily="34" charset="-120"/>
              </a:rPr>
              <a:t> (Bottom-up) — Soundness &amp; Minimality</a:t>
            </a:r>
          </a:p>
        </p:txBody>
      </p:sp>
      <p:sp>
        <p:nvSpPr>
          <p:cNvPr id="28" name="Text 2">
            <a:extLst>
              <a:ext uri="{FF2B5EF4-FFF2-40B4-BE49-F238E27FC236}">
                <a16:creationId xmlns:a16="http://schemas.microsoft.com/office/drawing/2014/main" id="{66F7D046-0118-2118-64B2-B726541E7292}"/>
              </a:ext>
            </a:extLst>
          </p:cNvPr>
          <p:cNvSpPr/>
          <p:nvPr/>
        </p:nvSpPr>
        <p:spPr>
          <a:xfrm>
            <a:off x="502471" y="3145795"/>
            <a:ext cx="7680960" cy="255027"/>
          </a:xfrm>
          <a:prstGeom prst="rect">
            <a:avLst/>
          </a:prstGeom>
          <a:noFill/>
          <a:ln/>
        </p:spPr>
        <p:txBody>
          <a:bodyPr wrap="square" lIns="0" tIns="0" rIns="0" bIns="0" rtlCol="0" anchor="ctr"/>
          <a:lstStyle/>
          <a:p>
            <a:r>
              <a:rPr lang="en-US" sz="1200" i="1">
                <a:solidFill>
                  <a:schemeClr val="bg2"/>
                </a:solidFill>
                <a:latin typeface="Georgia" panose="02040502050405020303" pitchFamily="18" charset="0"/>
                <a:ea typeface="Calibri" pitchFamily="34" charset="-122"/>
                <a:cs typeface="Calibri" pitchFamily="34" charset="-120"/>
              </a:rPr>
              <a:t>Goal: Derive minimal query Q</a:t>
            </a:r>
            <a:r>
              <a:rPr lang="en-US" sz="1200" i="1" baseline="-25000">
                <a:solidFill>
                  <a:schemeClr val="bg2"/>
                </a:solidFill>
                <a:latin typeface="Georgia" panose="02040502050405020303" pitchFamily="18" charset="0"/>
                <a:ea typeface="Calibri" pitchFamily="34" charset="-122"/>
                <a:cs typeface="Calibri" pitchFamily="34" charset="-120"/>
              </a:rPr>
              <a:t>M</a:t>
            </a:r>
            <a:r>
              <a:rPr lang="en-US" sz="1200" i="1">
                <a:solidFill>
                  <a:schemeClr val="bg2"/>
                </a:solidFill>
                <a:latin typeface="Georgia" panose="02040502050405020303" pitchFamily="18" charset="0"/>
                <a:ea typeface="Calibri" pitchFamily="34" charset="-122"/>
                <a:cs typeface="Calibri" pitchFamily="34" charset="-120"/>
              </a:rPr>
              <a:t> ensuring Q</a:t>
            </a:r>
            <a:r>
              <a:rPr lang="en-US" sz="1200" i="1" baseline="-25000">
                <a:solidFill>
                  <a:schemeClr val="bg2"/>
                </a:solidFill>
                <a:latin typeface="Georgia" panose="02040502050405020303" pitchFamily="18" charset="0"/>
                <a:ea typeface="Calibri" pitchFamily="34" charset="-122"/>
                <a:cs typeface="Calibri" pitchFamily="34" charset="-120"/>
              </a:rPr>
              <a:t>M</a:t>
            </a:r>
            <a:r>
              <a:rPr lang="en-US" sz="1200" i="1">
                <a:solidFill>
                  <a:schemeClr val="bg2"/>
                </a:solidFill>
                <a:latin typeface="Georgia" panose="02040502050405020303" pitchFamily="18" charset="0"/>
                <a:ea typeface="Calibri" pitchFamily="34" charset="-122"/>
                <a:cs typeface="Calibri" pitchFamily="34" charset="-120"/>
              </a:rPr>
              <a:t>(G) ⊆ G(A)  — maximize LLM-sound</a:t>
            </a:r>
          </a:p>
        </p:txBody>
      </p:sp>
      <p:sp>
        <p:nvSpPr>
          <p:cNvPr id="29" name="Shape 3">
            <a:extLst>
              <a:ext uri="{FF2B5EF4-FFF2-40B4-BE49-F238E27FC236}">
                <a16:creationId xmlns:a16="http://schemas.microsoft.com/office/drawing/2014/main" id="{68918CE9-1899-8F31-C6F0-F20E08D8CA8E}"/>
              </a:ext>
            </a:extLst>
          </p:cNvPr>
          <p:cNvSpPr/>
          <p:nvPr/>
        </p:nvSpPr>
        <p:spPr>
          <a:xfrm>
            <a:off x="7543800" y="3498594"/>
            <a:ext cx="365760" cy="365760"/>
          </a:xfrm>
          <a:prstGeom prst="ellipse">
            <a:avLst/>
          </a:prstGeom>
          <a:solidFill>
            <a:srgbClr val="E0973D"/>
          </a:solidFill>
          <a:ln/>
        </p:spPr>
        <p:txBody>
          <a:bodyPr/>
          <a:lstStyle/>
          <a:p>
            <a:endParaRPr lang="en-US"/>
          </a:p>
        </p:txBody>
      </p:sp>
      <p:sp>
        <p:nvSpPr>
          <p:cNvPr id="30" name="Text 4">
            <a:extLst>
              <a:ext uri="{FF2B5EF4-FFF2-40B4-BE49-F238E27FC236}">
                <a16:creationId xmlns:a16="http://schemas.microsoft.com/office/drawing/2014/main" id="{25C134F6-5B48-CB5E-49D4-99211D431D6A}"/>
              </a:ext>
            </a:extLst>
          </p:cNvPr>
          <p:cNvSpPr/>
          <p:nvPr/>
        </p:nvSpPr>
        <p:spPr>
          <a:xfrm>
            <a:off x="7543800" y="3498594"/>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1</a:t>
            </a:r>
            <a:endParaRPr lang="en-US" sz="1400"/>
          </a:p>
        </p:txBody>
      </p:sp>
      <p:sp>
        <p:nvSpPr>
          <p:cNvPr id="31" name="Text 5">
            <a:extLst>
              <a:ext uri="{FF2B5EF4-FFF2-40B4-BE49-F238E27FC236}">
                <a16:creationId xmlns:a16="http://schemas.microsoft.com/office/drawing/2014/main" id="{569E53C5-1827-B86C-1209-35BB34A2BDC8}"/>
              </a:ext>
            </a:extLst>
          </p:cNvPr>
          <p:cNvSpPr/>
          <p:nvPr/>
        </p:nvSpPr>
        <p:spPr>
          <a:xfrm>
            <a:off x="6858000" y="3955794"/>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Decompose Q</a:t>
            </a:r>
            <a:r>
              <a:rPr lang="en-US" sz="1200" baseline="-25000">
                <a:solidFill>
                  <a:srgbClr val="1A202C"/>
                </a:solidFill>
                <a:latin typeface="Calibri" pitchFamily="34" charset="0"/>
                <a:ea typeface="Calibri" pitchFamily="34" charset="-122"/>
                <a:cs typeface="Calibri" pitchFamily="34" charset="-120"/>
              </a:rPr>
              <a:t>U</a:t>
            </a:r>
            <a:r>
              <a:rPr lang="en-US" sz="1200">
                <a:solidFill>
                  <a:srgbClr val="1A202C"/>
                </a:solidFill>
                <a:latin typeface="Calibri" pitchFamily="34" charset="0"/>
                <a:ea typeface="Calibri" pitchFamily="34" charset="-122"/>
                <a:cs typeface="Calibri" pitchFamily="34" charset="-120"/>
              </a:rPr>
              <a:t> into single-</a:t>
            </a:r>
            <a:endParaRPr lang="en-US" sz="1200"/>
          </a:p>
          <a:p>
            <a:pPr marL="0" indent="0" algn="ctr">
              <a:buNone/>
            </a:pPr>
            <a:r>
              <a:rPr lang="en-US" sz="1200">
                <a:solidFill>
                  <a:srgbClr val="1A202C"/>
                </a:solidFill>
                <a:latin typeface="Calibri" pitchFamily="34" charset="0"/>
                <a:ea typeface="Calibri" pitchFamily="34" charset="-122"/>
                <a:cs typeface="Calibri" pitchFamily="34" charset="-120"/>
              </a:rPr>
              <a:t>constraint subqueries</a:t>
            </a:r>
            <a:endParaRPr lang="en-US" sz="1200"/>
          </a:p>
        </p:txBody>
      </p:sp>
      <p:sp>
        <p:nvSpPr>
          <p:cNvPr id="32" name="Text 6">
            <a:extLst>
              <a:ext uri="{FF2B5EF4-FFF2-40B4-BE49-F238E27FC236}">
                <a16:creationId xmlns:a16="http://schemas.microsoft.com/office/drawing/2014/main" id="{06E55E7B-33B1-6542-1521-9E50561ECBEC}"/>
              </a:ext>
            </a:extLst>
          </p:cNvPr>
          <p:cNvSpPr/>
          <p:nvPr/>
        </p:nvSpPr>
        <p:spPr>
          <a:xfrm rot="10800000">
            <a:off x="2240280" y="3532543"/>
            <a:ext cx="274320" cy="365760"/>
          </a:xfrm>
          <a:prstGeom prst="rect">
            <a:avLst/>
          </a:prstGeom>
          <a:noFill/>
          <a:ln/>
        </p:spPr>
        <p:txBody>
          <a:bodyPr wrap="square" lIns="0" tIns="0" rIns="0" bIns="0" rtlCol="0" anchor="ctr"/>
          <a:lstStyle/>
          <a:p>
            <a:pPr marL="0" indent="0" algn="ctr">
              <a:buNone/>
            </a:pPr>
            <a:r>
              <a:rPr lang="en-US" sz="1800">
                <a:solidFill>
                  <a:srgbClr val="718096"/>
                </a:solidFill>
              </a:rPr>
              <a:t>→</a:t>
            </a:r>
            <a:endParaRPr lang="en-US" sz="1800"/>
          </a:p>
        </p:txBody>
      </p:sp>
      <p:sp>
        <p:nvSpPr>
          <p:cNvPr id="33" name="Shape 7">
            <a:extLst>
              <a:ext uri="{FF2B5EF4-FFF2-40B4-BE49-F238E27FC236}">
                <a16:creationId xmlns:a16="http://schemas.microsoft.com/office/drawing/2014/main" id="{D7C80897-6CA3-E799-F0BB-C4F3A5A99298}"/>
              </a:ext>
            </a:extLst>
          </p:cNvPr>
          <p:cNvSpPr/>
          <p:nvPr/>
        </p:nvSpPr>
        <p:spPr>
          <a:xfrm>
            <a:off x="5531895" y="3532543"/>
            <a:ext cx="365760" cy="365760"/>
          </a:xfrm>
          <a:prstGeom prst="ellipse">
            <a:avLst/>
          </a:prstGeom>
          <a:solidFill>
            <a:srgbClr val="E0973D"/>
          </a:solidFill>
          <a:ln/>
        </p:spPr>
        <p:txBody>
          <a:bodyPr/>
          <a:lstStyle/>
          <a:p>
            <a:endParaRPr lang="en-US"/>
          </a:p>
        </p:txBody>
      </p:sp>
      <p:sp>
        <p:nvSpPr>
          <p:cNvPr id="34" name="Text 8">
            <a:extLst>
              <a:ext uri="{FF2B5EF4-FFF2-40B4-BE49-F238E27FC236}">
                <a16:creationId xmlns:a16="http://schemas.microsoft.com/office/drawing/2014/main" id="{2C807037-0BCB-73AC-1DA0-9A0F773676EA}"/>
              </a:ext>
            </a:extLst>
          </p:cNvPr>
          <p:cNvSpPr/>
          <p:nvPr/>
        </p:nvSpPr>
        <p:spPr>
          <a:xfrm>
            <a:off x="5531895" y="3532543"/>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2</a:t>
            </a:r>
            <a:endParaRPr lang="en-US" sz="1400"/>
          </a:p>
        </p:txBody>
      </p:sp>
      <p:sp>
        <p:nvSpPr>
          <p:cNvPr id="35" name="Text 9">
            <a:extLst>
              <a:ext uri="{FF2B5EF4-FFF2-40B4-BE49-F238E27FC236}">
                <a16:creationId xmlns:a16="http://schemas.microsoft.com/office/drawing/2014/main" id="{369DFB8B-6894-9CF3-8A01-5E91DC180E10}"/>
              </a:ext>
            </a:extLst>
          </p:cNvPr>
          <p:cNvSpPr/>
          <p:nvPr/>
        </p:nvSpPr>
        <p:spPr>
          <a:xfrm>
            <a:off x="4846095" y="3989743"/>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Iteratively combine</a:t>
            </a:r>
            <a:endParaRPr lang="en-US" sz="1200"/>
          </a:p>
          <a:p>
            <a:pPr marL="0" indent="0" algn="ctr">
              <a:buNone/>
            </a:pPr>
            <a:r>
              <a:rPr lang="en-US" sz="1200">
                <a:solidFill>
                  <a:srgbClr val="1A202C"/>
                </a:solidFill>
                <a:latin typeface="Calibri" pitchFamily="34" charset="0"/>
                <a:ea typeface="Calibri" pitchFamily="34" charset="-122"/>
                <a:cs typeface="Calibri" pitchFamily="34" charset="-120"/>
              </a:rPr>
              <a:t>subqueries via beam search</a:t>
            </a:r>
            <a:endParaRPr lang="en-US" sz="1200"/>
          </a:p>
        </p:txBody>
      </p:sp>
      <p:sp>
        <p:nvSpPr>
          <p:cNvPr id="36" name="Text 10">
            <a:extLst>
              <a:ext uri="{FF2B5EF4-FFF2-40B4-BE49-F238E27FC236}">
                <a16:creationId xmlns:a16="http://schemas.microsoft.com/office/drawing/2014/main" id="{CF18F803-49F0-56F1-8437-81F09F951BE5}"/>
              </a:ext>
            </a:extLst>
          </p:cNvPr>
          <p:cNvSpPr/>
          <p:nvPr/>
        </p:nvSpPr>
        <p:spPr>
          <a:xfrm rot="10800000">
            <a:off x="4389120" y="3532543"/>
            <a:ext cx="274320" cy="365760"/>
          </a:xfrm>
          <a:prstGeom prst="rect">
            <a:avLst/>
          </a:prstGeom>
          <a:noFill/>
          <a:ln/>
        </p:spPr>
        <p:txBody>
          <a:bodyPr wrap="square" lIns="0" tIns="0" rIns="0" bIns="0" rtlCol="0" anchor="ctr"/>
          <a:lstStyle/>
          <a:p>
            <a:pPr marL="0" indent="0" algn="ctr">
              <a:buNone/>
            </a:pPr>
            <a:r>
              <a:rPr lang="en-US" sz="1800">
                <a:solidFill>
                  <a:srgbClr val="718096"/>
                </a:solidFill>
              </a:rPr>
              <a:t>→</a:t>
            </a:r>
            <a:endParaRPr lang="en-US" sz="1800"/>
          </a:p>
        </p:txBody>
      </p:sp>
      <p:sp>
        <p:nvSpPr>
          <p:cNvPr id="37" name="Shape 11">
            <a:extLst>
              <a:ext uri="{FF2B5EF4-FFF2-40B4-BE49-F238E27FC236}">
                <a16:creationId xmlns:a16="http://schemas.microsoft.com/office/drawing/2014/main" id="{558F6073-3232-2730-0010-05B6BCCF7D09}"/>
              </a:ext>
            </a:extLst>
          </p:cNvPr>
          <p:cNvSpPr/>
          <p:nvPr/>
        </p:nvSpPr>
        <p:spPr>
          <a:xfrm>
            <a:off x="3246120" y="3521959"/>
            <a:ext cx="365760" cy="365760"/>
          </a:xfrm>
          <a:prstGeom prst="ellipse">
            <a:avLst/>
          </a:prstGeom>
          <a:solidFill>
            <a:srgbClr val="E0973D"/>
          </a:solidFill>
          <a:ln/>
        </p:spPr>
        <p:txBody>
          <a:bodyPr/>
          <a:lstStyle/>
          <a:p>
            <a:endParaRPr lang="en-US"/>
          </a:p>
        </p:txBody>
      </p:sp>
      <p:sp>
        <p:nvSpPr>
          <p:cNvPr id="38" name="Text 12">
            <a:extLst>
              <a:ext uri="{FF2B5EF4-FFF2-40B4-BE49-F238E27FC236}">
                <a16:creationId xmlns:a16="http://schemas.microsoft.com/office/drawing/2014/main" id="{3E59B718-3A05-817E-81FA-582F18BABD7C}"/>
              </a:ext>
            </a:extLst>
          </p:cNvPr>
          <p:cNvSpPr/>
          <p:nvPr/>
        </p:nvSpPr>
        <p:spPr>
          <a:xfrm>
            <a:off x="3246120" y="3521959"/>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3</a:t>
            </a:r>
            <a:endParaRPr lang="en-US" sz="1400"/>
          </a:p>
        </p:txBody>
      </p:sp>
      <p:sp>
        <p:nvSpPr>
          <p:cNvPr id="39" name="Text 13">
            <a:extLst>
              <a:ext uri="{FF2B5EF4-FFF2-40B4-BE49-F238E27FC236}">
                <a16:creationId xmlns:a16="http://schemas.microsoft.com/office/drawing/2014/main" id="{3332ECD2-D49F-B22F-69FA-C7AE2D7C41FD}"/>
              </a:ext>
            </a:extLst>
          </p:cNvPr>
          <p:cNvSpPr/>
          <p:nvPr/>
        </p:nvSpPr>
        <p:spPr>
          <a:xfrm>
            <a:off x="2560320" y="3979159"/>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Evaluator verifies soundness</a:t>
            </a:r>
            <a:endParaRPr lang="en-US" sz="1200"/>
          </a:p>
          <a:p>
            <a:pPr marL="0" indent="0" algn="ctr">
              <a:buNone/>
            </a:pPr>
            <a:r>
              <a:rPr lang="en-US" sz="1200">
                <a:solidFill>
                  <a:srgbClr val="1A202C"/>
                </a:solidFill>
                <a:latin typeface="Calibri" pitchFamily="34" charset="0"/>
                <a:ea typeface="Calibri" pitchFamily="34" charset="-122"/>
                <a:cs typeface="Calibri" pitchFamily="34" charset="-120"/>
              </a:rPr>
              <a:t>against reference set A</a:t>
            </a:r>
            <a:endParaRPr lang="en-US" sz="1200"/>
          </a:p>
        </p:txBody>
      </p:sp>
      <p:sp>
        <p:nvSpPr>
          <p:cNvPr id="40" name="Text 14">
            <a:extLst>
              <a:ext uri="{FF2B5EF4-FFF2-40B4-BE49-F238E27FC236}">
                <a16:creationId xmlns:a16="http://schemas.microsoft.com/office/drawing/2014/main" id="{BD977D41-C48F-F784-32BD-20458DC3A0C2}"/>
              </a:ext>
            </a:extLst>
          </p:cNvPr>
          <p:cNvSpPr/>
          <p:nvPr/>
        </p:nvSpPr>
        <p:spPr>
          <a:xfrm rot="10800000">
            <a:off x="6537960" y="3532543"/>
            <a:ext cx="274320" cy="365760"/>
          </a:xfrm>
          <a:prstGeom prst="rect">
            <a:avLst/>
          </a:prstGeom>
          <a:noFill/>
          <a:ln/>
        </p:spPr>
        <p:txBody>
          <a:bodyPr wrap="square" lIns="0" tIns="0" rIns="0" bIns="0" rtlCol="0" anchor="ctr"/>
          <a:lstStyle/>
          <a:p>
            <a:pPr marL="0" indent="0" algn="ctr">
              <a:buNone/>
            </a:pPr>
            <a:r>
              <a:rPr lang="en-US" sz="1800">
                <a:solidFill>
                  <a:srgbClr val="718096"/>
                </a:solidFill>
              </a:rPr>
              <a:t>→</a:t>
            </a:r>
            <a:endParaRPr lang="en-US" sz="1800"/>
          </a:p>
        </p:txBody>
      </p:sp>
      <p:sp>
        <p:nvSpPr>
          <p:cNvPr id="41" name="Shape 15">
            <a:extLst>
              <a:ext uri="{FF2B5EF4-FFF2-40B4-BE49-F238E27FC236}">
                <a16:creationId xmlns:a16="http://schemas.microsoft.com/office/drawing/2014/main" id="{FB5F33FF-D920-5764-9451-8569984828CA}"/>
              </a:ext>
            </a:extLst>
          </p:cNvPr>
          <p:cNvSpPr/>
          <p:nvPr/>
        </p:nvSpPr>
        <p:spPr>
          <a:xfrm>
            <a:off x="1090885" y="3521959"/>
            <a:ext cx="365760" cy="365760"/>
          </a:xfrm>
          <a:prstGeom prst="ellipse">
            <a:avLst/>
          </a:prstGeom>
          <a:solidFill>
            <a:srgbClr val="E0973D"/>
          </a:solidFill>
          <a:ln/>
        </p:spPr>
        <p:txBody>
          <a:bodyPr/>
          <a:lstStyle/>
          <a:p>
            <a:endParaRPr lang="en-US"/>
          </a:p>
        </p:txBody>
      </p:sp>
      <p:sp>
        <p:nvSpPr>
          <p:cNvPr id="42" name="Text 16">
            <a:extLst>
              <a:ext uri="{FF2B5EF4-FFF2-40B4-BE49-F238E27FC236}">
                <a16:creationId xmlns:a16="http://schemas.microsoft.com/office/drawing/2014/main" id="{E9ADB45D-AACD-45C0-529C-383B69FDCEEB}"/>
              </a:ext>
            </a:extLst>
          </p:cNvPr>
          <p:cNvSpPr/>
          <p:nvPr/>
        </p:nvSpPr>
        <p:spPr>
          <a:xfrm>
            <a:off x="1090885" y="3521959"/>
            <a:ext cx="365760" cy="365760"/>
          </a:xfrm>
          <a:prstGeom prst="rect">
            <a:avLst/>
          </a:prstGeom>
          <a:noFill/>
          <a:ln/>
        </p:spPr>
        <p:txBody>
          <a:bodyPr wrap="square" lIns="0" tIns="0" rIns="0" bIns="0" rtlCol="0" anchor="ctr"/>
          <a:lstStyle/>
          <a:p>
            <a:pPr marL="0" indent="0" algn="ctr">
              <a:buNone/>
            </a:pPr>
            <a:r>
              <a:rPr lang="en-US" sz="1400" b="1">
                <a:solidFill>
                  <a:srgbClr val="FFFFFF"/>
                </a:solidFill>
                <a:latin typeface="Calibri" pitchFamily="34" charset="0"/>
                <a:ea typeface="Calibri" pitchFamily="34" charset="-122"/>
                <a:cs typeface="Calibri" pitchFamily="34" charset="-120"/>
              </a:rPr>
              <a:t>4</a:t>
            </a:r>
            <a:endParaRPr lang="en-US" sz="1400"/>
          </a:p>
        </p:txBody>
      </p:sp>
      <p:sp>
        <p:nvSpPr>
          <p:cNvPr id="43" name="Text 17">
            <a:extLst>
              <a:ext uri="{FF2B5EF4-FFF2-40B4-BE49-F238E27FC236}">
                <a16:creationId xmlns:a16="http://schemas.microsoft.com/office/drawing/2014/main" id="{47F91A60-EB4F-4889-882E-02C66D841879}"/>
              </a:ext>
            </a:extLst>
          </p:cNvPr>
          <p:cNvSpPr/>
          <p:nvPr/>
        </p:nvSpPr>
        <p:spPr>
          <a:xfrm>
            <a:off x="405085" y="3979159"/>
            <a:ext cx="1828800" cy="731520"/>
          </a:xfrm>
          <a:prstGeom prst="rect">
            <a:avLst/>
          </a:prstGeom>
          <a:noFill/>
          <a:ln/>
        </p:spPr>
        <p:txBody>
          <a:bodyPr wrap="square" lIns="0" tIns="0" rIns="0" bIns="0" rtlCol="0" anchor="ctr"/>
          <a:lstStyle/>
          <a:p>
            <a:pPr marL="0" indent="0" algn="ctr">
              <a:buNone/>
            </a:pPr>
            <a:r>
              <a:rPr lang="en-US" sz="1200">
                <a:solidFill>
                  <a:srgbClr val="1A202C"/>
                </a:solidFill>
                <a:latin typeface="Calibri" pitchFamily="34" charset="0"/>
                <a:ea typeface="Calibri" pitchFamily="34" charset="-122"/>
                <a:cs typeface="Calibri" pitchFamily="34" charset="-120"/>
              </a:rPr>
              <a:t>Output minimal query Q</a:t>
            </a:r>
            <a:r>
              <a:rPr lang="en-US" sz="1200" baseline="-25000">
                <a:solidFill>
                  <a:srgbClr val="1A202C"/>
                </a:solidFill>
                <a:latin typeface="Calibri" pitchFamily="34" charset="0"/>
                <a:ea typeface="Calibri" pitchFamily="34" charset="-122"/>
                <a:cs typeface="Calibri" pitchFamily="34" charset="-120"/>
              </a:rPr>
              <a:t>M</a:t>
            </a:r>
            <a:endParaRPr lang="en-US" sz="1200" baseline="-25000"/>
          </a:p>
        </p:txBody>
      </p:sp>
      <p:sp>
        <p:nvSpPr>
          <p:cNvPr id="52" name="Curved Left Arrow 51">
            <a:extLst>
              <a:ext uri="{FF2B5EF4-FFF2-40B4-BE49-F238E27FC236}">
                <a16:creationId xmlns:a16="http://schemas.microsoft.com/office/drawing/2014/main" id="{ADC31AB9-A26B-D487-08D2-5C3F33142B63}"/>
              </a:ext>
            </a:extLst>
          </p:cNvPr>
          <p:cNvSpPr/>
          <p:nvPr/>
        </p:nvSpPr>
        <p:spPr>
          <a:xfrm>
            <a:off x="8503471" y="1991584"/>
            <a:ext cx="523087" cy="1680656"/>
          </a:xfrm>
          <a:prstGeom prst="curvedLeftArrow">
            <a:avLst/>
          </a:prstGeom>
          <a:gradFill rotWithShape="1">
            <a:gsLst>
              <a:gs pos="0">
                <a:srgbClr val="319795"/>
              </a:gs>
              <a:gs pos="100000">
                <a:srgbClr val="E0973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363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AA44-E96C-6CC7-CC65-5E9B6A35C71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02D081E3-126F-AF69-4966-2C0CED40EFF5}"/>
              </a:ext>
            </a:extLst>
          </p:cNvPr>
          <p:cNvGrpSpPr/>
          <p:nvPr/>
        </p:nvGrpSpPr>
        <p:grpSpPr>
          <a:xfrm>
            <a:off x="7405894" y="4785085"/>
            <a:ext cx="1477422" cy="305350"/>
            <a:chOff x="7572827" y="4793701"/>
            <a:chExt cx="1477422" cy="305350"/>
          </a:xfrm>
        </p:grpSpPr>
        <p:pic>
          <p:nvPicPr>
            <p:cNvPr id="4" name="Google Shape;121;p34" title="vecteezy_amazon-logo-png-amazon-icon-transparent-png_19766240.png">
              <a:extLst>
                <a:ext uri="{FF2B5EF4-FFF2-40B4-BE49-F238E27FC236}">
                  <a16:creationId xmlns:a16="http://schemas.microsoft.com/office/drawing/2014/main" id="{FEC5AC98-65E5-F509-D9FF-C2F63BA1AA59}"/>
                </a:ext>
              </a:extLst>
            </p:cNvPr>
            <p:cNvPicPr preferRelativeResize="0"/>
            <p:nvPr/>
          </p:nvPicPr>
          <p:blipFill>
            <a:blip r:embed="rId2">
              <a:alphaModFix/>
            </a:blip>
            <a:srcRect t="6033" b="8569"/>
            <a:stretch>
              <a:fillRect/>
            </a:stretch>
          </p:blipFill>
          <p:spPr>
            <a:xfrm>
              <a:off x="7572827" y="4793701"/>
              <a:ext cx="809173" cy="305350"/>
            </a:xfrm>
            <a:prstGeom prst="rect">
              <a:avLst/>
            </a:prstGeom>
            <a:noFill/>
            <a:ln>
              <a:noFill/>
            </a:ln>
          </p:spPr>
        </p:pic>
        <p:pic>
          <p:nvPicPr>
            <p:cNvPr id="5" name="Google Shape;123;p34">
              <a:extLst>
                <a:ext uri="{FF2B5EF4-FFF2-40B4-BE49-F238E27FC236}">
                  <a16:creationId xmlns:a16="http://schemas.microsoft.com/office/drawing/2014/main" id="{18385D8E-C51F-6E1B-806E-AC18FE15BE51}"/>
                </a:ext>
              </a:extLst>
            </p:cNvPr>
            <p:cNvPicPr preferRelativeResize="0"/>
            <p:nvPr/>
          </p:nvPicPr>
          <p:blipFill rotWithShape="1">
            <a:blip r:embed="rId3">
              <a:alphaModFix/>
            </a:blip>
            <a:srcRect t="17593" b="20679"/>
            <a:stretch/>
          </p:blipFill>
          <p:spPr>
            <a:xfrm>
              <a:off x="8382000" y="4793701"/>
              <a:ext cx="668249" cy="257824"/>
            </a:xfrm>
            <a:prstGeom prst="rect">
              <a:avLst/>
            </a:prstGeom>
            <a:noFill/>
            <a:ln>
              <a:noFill/>
            </a:ln>
          </p:spPr>
        </p:pic>
      </p:grpSp>
      <p:sp>
        <p:nvSpPr>
          <p:cNvPr id="7" name="Shape 6">
            <a:extLst>
              <a:ext uri="{FF2B5EF4-FFF2-40B4-BE49-F238E27FC236}">
                <a16:creationId xmlns:a16="http://schemas.microsoft.com/office/drawing/2014/main" id="{E7F351F9-5066-4FC5-77BE-791D41BB8343}"/>
              </a:ext>
            </a:extLst>
          </p:cNvPr>
          <p:cNvSpPr/>
          <p:nvPr/>
        </p:nvSpPr>
        <p:spPr>
          <a:xfrm>
            <a:off x="97256" y="4916806"/>
            <a:ext cx="7340722" cy="0"/>
          </a:xfrm>
          <a:prstGeom prst="line">
            <a:avLst/>
          </a:prstGeom>
          <a:noFill/>
          <a:ln w="8890">
            <a:solidFill>
              <a:srgbClr val="DDE5EE"/>
            </a:solidFill>
            <a:prstDash val="solid"/>
          </a:ln>
        </p:spPr>
        <p:txBody>
          <a:bodyPr/>
          <a:lstStyle/>
          <a:p>
            <a:endParaRPr lang="en-US"/>
          </a:p>
        </p:txBody>
      </p:sp>
      <p:sp>
        <p:nvSpPr>
          <p:cNvPr id="8" name="Text 7">
            <a:extLst>
              <a:ext uri="{FF2B5EF4-FFF2-40B4-BE49-F238E27FC236}">
                <a16:creationId xmlns:a16="http://schemas.microsoft.com/office/drawing/2014/main" id="{49E69AFE-6301-12AF-1E02-2B191005D293}"/>
              </a:ext>
            </a:extLst>
          </p:cNvPr>
          <p:cNvSpPr/>
          <p:nvPr/>
        </p:nvSpPr>
        <p:spPr>
          <a:xfrm>
            <a:off x="157389" y="4949595"/>
            <a:ext cx="3657600" cy="164592"/>
          </a:xfrm>
          <a:prstGeom prst="rect">
            <a:avLst/>
          </a:prstGeom>
          <a:noFill/>
          <a:ln/>
        </p:spPr>
        <p:txBody>
          <a:bodyPr wrap="square" lIns="0" tIns="0" rIns="0" bIns="0" rtlCol="0" anchor="ctr"/>
          <a:lstStyle/>
          <a:p>
            <a:pPr marL="0" indent="0">
              <a:buNone/>
            </a:pPr>
            <a:r>
              <a:rPr lang="en-US" sz="800" dirty="0">
                <a:solidFill>
                  <a:srgbClr val="64748B"/>
                </a:solidFill>
                <a:latin typeface="Aptos" pitchFamily="34" charset="0"/>
                <a:ea typeface="Aptos" pitchFamily="34" charset="-122"/>
                <a:cs typeface="Aptos" pitchFamily="34" charset="-120"/>
              </a:rPr>
              <a:t>UniQGen · ICDE 2026</a:t>
            </a:r>
            <a:endParaRPr lang="en-US" sz="800" dirty="0"/>
          </a:p>
        </p:txBody>
      </p:sp>
      <p:sp>
        <p:nvSpPr>
          <p:cNvPr id="200" name="PageNumber">
            <a:extLst>
              <a:ext uri="{FF2B5EF4-FFF2-40B4-BE49-F238E27FC236}">
                <a16:creationId xmlns:a16="http://schemas.microsoft.com/office/drawing/2014/main" id="{9C9703E3-13F4-3297-CC55-AEBF37361C5E}"/>
              </a:ext>
            </a:extLst>
          </p:cNvPr>
          <p:cNvSpPr txBox="1"/>
          <p:nvPr/>
        </p:nvSpPr>
        <p:spPr>
          <a:xfrm>
            <a:off x="8686800" y="4758139"/>
            <a:ext cx="457200" cy="274320"/>
          </a:xfrm>
          <a:prstGeom prst="rect">
            <a:avLst/>
          </a:prstGeom>
          <a:noFill/>
        </p:spPr>
        <p:txBody>
          <a:bodyPr wrap="square" rtlCol="0" anchor="b"/>
          <a:lstStyle/>
          <a:p>
            <a:pPr algn="r">
              <a:buNone/>
            </a:pPr>
            <a:fld id="{B6F15528-F159-4107-2086-E5A205B0F949}" type="slidenum">
              <a:rPr lang="en-US" sz="1200" dirty="0">
                <a:solidFill>
                  <a:srgbClr val="595959"/>
                </a:solidFill>
                <a:latin typeface="Gelasio"/>
                <a:ea typeface="Gelasio"/>
              </a:rPr>
              <a:t>9</a:t>
            </a:fld>
            <a:endParaRPr lang="en-US" sz="1200" dirty="0">
              <a:solidFill>
                <a:srgbClr val="595959"/>
              </a:solidFill>
              <a:latin typeface="Gelasio"/>
              <a:ea typeface="Gelasio"/>
            </a:endParaRPr>
          </a:p>
        </p:txBody>
      </p:sp>
      <p:sp>
        <p:nvSpPr>
          <p:cNvPr id="9" name="Text 0">
            <a:extLst>
              <a:ext uri="{FF2B5EF4-FFF2-40B4-BE49-F238E27FC236}">
                <a16:creationId xmlns:a16="http://schemas.microsoft.com/office/drawing/2014/main" id="{CEF68A21-B9D0-615D-7FAE-A0610A2477CC}"/>
              </a:ext>
            </a:extLst>
          </p:cNvPr>
          <p:cNvSpPr/>
          <p:nvPr/>
        </p:nvSpPr>
        <p:spPr>
          <a:xfrm>
            <a:off x="502471" y="307077"/>
            <a:ext cx="8046720" cy="548640"/>
          </a:xfrm>
          <a:prstGeom prst="rect">
            <a:avLst/>
          </a:prstGeom>
          <a:noFill/>
          <a:ln/>
        </p:spPr>
        <p:txBody>
          <a:bodyPr wrap="square" lIns="0" tIns="0" rIns="0" bIns="0" rtlCol="0" anchor="ctr"/>
          <a:lstStyle/>
          <a:p>
            <a:pPr>
              <a:lnSpc>
                <a:spcPct val="125000"/>
              </a:lnSpc>
              <a:buClr>
                <a:srgbClr val="312F2B"/>
              </a:buClr>
              <a:buSzPts val="2500"/>
            </a:pPr>
            <a:r>
              <a:rPr lang="en-US" sz="2800" dirty="0">
                <a:solidFill>
                  <a:srgbClr val="312F2B"/>
                </a:solidFill>
                <a:latin typeface="Georgia" panose="02040502050405020303" pitchFamily="18" charset="0"/>
              </a:rPr>
              <a:t>Deployment on Amazon Neptune</a:t>
            </a:r>
          </a:p>
        </p:txBody>
      </p:sp>
      <p:grpSp>
        <p:nvGrpSpPr>
          <p:cNvPr id="42" name="Group 41">
            <a:extLst>
              <a:ext uri="{FF2B5EF4-FFF2-40B4-BE49-F238E27FC236}">
                <a16:creationId xmlns:a16="http://schemas.microsoft.com/office/drawing/2014/main" id="{5D0B7F9A-66ED-3F5A-078D-5E6F13E20FE8}"/>
              </a:ext>
            </a:extLst>
          </p:cNvPr>
          <p:cNvGrpSpPr/>
          <p:nvPr/>
        </p:nvGrpSpPr>
        <p:grpSpPr>
          <a:xfrm>
            <a:off x="529480" y="1209263"/>
            <a:ext cx="4126559" cy="2377440"/>
            <a:chOff x="548640" y="1005840"/>
            <a:chExt cx="4126559" cy="2377440"/>
          </a:xfrm>
        </p:grpSpPr>
        <p:sp>
          <p:nvSpPr>
            <p:cNvPr id="10" name="Text 1">
              <a:extLst>
                <a:ext uri="{FF2B5EF4-FFF2-40B4-BE49-F238E27FC236}">
                  <a16:creationId xmlns:a16="http://schemas.microsoft.com/office/drawing/2014/main" id="{8581FEE2-1A17-9F3E-846F-CC4D9AF21B88}"/>
                </a:ext>
              </a:extLst>
            </p:cNvPr>
            <p:cNvSpPr/>
            <p:nvPr/>
          </p:nvSpPr>
          <p:spPr>
            <a:xfrm>
              <a:off x="548640" y="1005840"/>
              <a:ext cx="4114800" cy="320040"/>
            </a:xfrm>
            <a:prstGeom prst="rect">
              <a:avLst/>
            </a:prstGeom>
            <a:noFill/>
            <a:ln/>
          </p:spPr>
          <p:txBody>
            <a:bodyPr wrap="square" lIns="0" tIns="0" rIns="0" bIns="0" rtlCol="0" anchor="ctr"/>
            <a:lstStyle/>
            <a:p>
              <a:r>
                <a:rPr lang="en-US" sz="1700" b="1" dirty="0">
                  <a:solidFill>
                    <a:srgbClr val="8A5A1B"/>
                  </a:solidFill>
                  <a:latin typeface="Georgia" panose="02040502050405020303" pitchFamily="18" charset="0"/>
                  <a:cs typeface="Arial" pitchFamily="34" charset="-120"/>
                </a:rPr>
                <a:t>Architecture</a:t>
              </a:r>
            </a:p>
          </p:txBody>
        </p:sp>
        <p:pic>
          <p:nvPicPr>
            <p:cNvPr id="11" name="Image 0" descr="preencoded.png">
              <a:extLst>
                <a:ext uri="{FF2B5EF4-FFF2-40B4-BE49-F238E27FC236}">
                  <a16:creationId xmlns:a16="http://schemas.microsoft.com/office/drawing/2014/main" id="{92791B64-325D-A72F-5A77-3CB4C77CED64}"/>
                </a:ext>
              </a:extLst>
            </p:cNvPr>
            <p:cNvPicPr>
              <a:picLocks noChangeAspect="1"/>
            </p:cNvPicPr>
            <p:nvPr/>
          </p:nvPicPr>
          <p:blipFill>
            <a:blip r:embed="rId4"/>
            <a:stretch>
              <a:fillRect/>
            </a:stretch>
          </p:blipFill>
          <p:spPr>
            <a:xfrm>
              <a:off x="640080" y="1463040"/>
              <a:ext cx="182880" cy="182880"/>
            </a:xfrm>
            <a:prstGeom prst="rect">
              <a:avLst/>
            </a:prstGeom>
          </p:spPr>
        </p:pic>
        <p:sp>
          <p:nvSpPr>
            <p:cNvPr id="12" name="Text 2">
              <a:extLst>
                <a:ext uri="{FF2B5EF4-FFF2-40B4-BE49-F238E27FC236}">
                  <a16:creationId xmlns:a16="http://schemas.microsoft.com/office/drawing/2014/main" id="{46F8265C-6558-6162-8160-3D5B137314A6}"/>
                </a:ext>
              </a:extLst>
            </p:cNvPr>
            <p:cNvSpPr/>
            <p:nvPr/>
          </p:nvSpPr>
          <p:spPr>
            <a:xfrm>
              <a:off x="914400" y="1417320"/>
              <a:ext cx="3657600" cy="320040"/>
            </a:xfrm>
            <a:prstGeom prst="rect">
              <a:avLst/>
            </a:prstGeom>
            <a:noFill/>
            <a:ln/>
          </p:spPr>
          <p:txBody>
            <a:bodyPr wrap="square" lIns="0" tIns="0" rIns="0" bIns="0" rtlCol="0" anchor="ctr"/>
            <a:lstStyle/>
            <a:p>
              <a:pPr marL="0" indent="0">
                <a:buNone/>
              </a:pPr>
              <a:r>
                <a:rPr lang="en-US" sz="1200" dirty="0">
                  <a:solidFill>
                    <a:srgbClr val="1A202C"/>
                  </a:solidFill>
                  <a:latin typeface="Georgia" panose="02040502050405020303" pitchFamily="18" charset="0"/>
                  <a:ea typeface="Calibri" pitchFamily="34" charset="-122"/>
                  <a:cs typeface="Calibri" pitchFamily="34" charset="-120"/>
                </a:rPr>
                <a:t>Freebase (2.9B triples, 116M entities) on Neptune</a:t>
              </a:r>
              <a:endParaRPr lang="en-US" sz="1200" dirty="0">
                <a:latin typeface="Georgia" panose="02040502050405020303" pitchFamily="18" charset="0"/>
              </a:endParaRPr>
            </a:p>
          </p:txBody>
        </p:sp>
        <p:pic>
          <p:nvPicPr>
            <p:cNvPr id="13" name="Image 1" descr="preencoded.png">
              <a:extLst>
                <a:ext uri="{FF2B5EF4-FFF2-40B4-BE49-F238E27FC236}">
                  <a16:creationId xmlns:a16="http://schemas.microsoft.com/office/drawing/2014/main" id="{D7C3F6FB-39C7-5B9A-52B6-E16447AB2C45}"/>
                </a:ext>
              </a:extLst>
            </p:cNvPr>
            <p:cNvPicPr>
              <a:picLocks noChangeAspect="1"/>
            </p:cNvPicPr>
            <p:nvPr/>
          </p:nvPicPr>
          <p:blipFill>
            <a:blip r:embed="rId4"/>
            <a:stretch>
              <a:fillRect/>
            </a:stretch>
          </p:blipFill>
          <p:spPr>
            <a:xfrm>
              <a:off x="640080" y="1874520"/>
              <a:ext cx="182880" cy="182880"/>
            </a:xfrm>
            <a:prstGeom prst="rect">
              <a:avLst/>
            </a:prstGeom>
          </p:spPr>
        </p:pic>
        <p:sp>
          <p:nvSpPr>
            <p:cNvPr id="14" name="Text 3">
              <a:extLst>
                <a:ext uri="{FF2B5EF4-FFF2-40B4-BE49-F238E27FC236}">
                  <a16:creationId xmlns:a16="http://schemas.microsoft.com/office/drawing/2014/main" id="{E091B80D-0F84-1B2A-4028-F2B0DBCED468}"/>
                </a:ext>
              </a:extLst>
            </p:cNvPr>
            <p:cNvSpPr/>
            <p:nvPr/>
          </p:nvSpPr>
          <p:spPr>
            <a:xfrm>
              <a:off x="914399" y="1828800"/>
              <a:ext cx="3760800" cy="320040"/>
            </a:xfrm>
            <a:prstGeom prst="rect">
              <a:avLst/>
            </a:prstGeom>
            <a:noFill/>
            <a:ln/>
          </p:spPr>
          <p:txBody>
            <a:bodyPr wrap="square" lIns="0" tIns="0" rIns="0" bIns="0" rtlCol="0" anchor="ctr"/>
            <a:lstStyle/>
            <a:p>
              <a:pPr marL="0" indent="0">
                <a:buNone/>
              </a:pPr>
              <a:r>
                <a:rPr lang="en-US" sz="1200" dirty="0" err="1">
                  <a:solidFill>
                    <a:srgbClr val="1A202C"/>
                  </a:solidFill>
                  <a:latin typeface="Georgia" panose="02040502050405020303" pitchFamily="18" charset="0"/>
                  <a:ea typeface="Calibri" pitchFamily="34" charset="-122"/>
                  <a:cs typeface="Calibri" pitchFamily="34" charset="-120"/>
                </a:rPr>
                <a:t>openCypher</a:t>
              </a:r>
              <a:r>
                <a:rPr lang="en-US" sz="1200" dirty="0">
                  <a:solidFill>
                    <a:srgbClr val="1A202C"/>
                  </a:solidFill>
                  <a:latin typeface="Georgia" panose="02040502050405020303" pitchFamily="18" charset="0"/>
                  <a:ea typeface="Calibri" pitchFamily="34" charset="-122"/>
                  <a:cs typeface="Calibri" pitchFamily="34" charset="-120"/>
                </a:rPr>
                <a:t>-over-RDF</a:t>
              </a:r>
              <a:r>
                <a:rPr lang="en-US" sz="1200" dirty="0">
                  <a:solidFill>
                    <a:srgbClr val="1A202C"/>
                  </a:solidFill>
                  <a:latin typeface="Georgia" panose="02040502050405020303" pitchFamily="18" charset="0"/>
                  <a:cs typeface="Calibri" pitchFamily="34" charset="-120"/>
                </a:rPr>
                <a:t>: dual-language endpoint</a:t>
              </a:r>
            </a:p>
          </p:txBody>
        </p:sp>
        <p:pic>
          <p:nvPicPr>
            <p:cNvPr id="15" name="Image 2" descr="preencoded.png">
              <a:extLst>
                <a:ext uri="{FF2B5EF4-FFF2-40B4-BE49-F238E27FC236}">
                  <a16:creationId xmlns:a16="http://schemas.microsoft.com/office/drawing/2014/main" id="{63FEF7F7-FEC3-A95B-993C-1815D6F02700}"/>
                </a:ext>
              </a:extLst>
            </p:cNvPr>
            <p:cNvPicPr>
              <a:picLocks noChangeAspect="1"/>
            </p:cNvPicPr>
            <p:nvPr/>
          </p:nvPicPr>
          <p:blipFill>
            <a:blip r:embed="rId4"/>
            <a:stretch>
              <a:fillRect/>
            </a:stretch>
          </p:blipFill>
          <p:spPr>
            <a:xfrm>
              <a:off x="640080" y="2286000"/>
              <a:ext cx="182880" cy="182880"/>
            </a:xfrm>
            <a:prstGeom prst="rect">
              <a:avLst/>
            </a:prstGeom>
          </p:spPr>
        </p:pic>
        <p:sp>
          <p:nvSpPr>
            <p:cNvPr id="16" name="Text 4">
              <a:extLst>
                <a:ext uri="{FF2B5EF4-FFF2-40B4-BE49-F238E27FC236}">
                  <a16:creationId xmlns:a16="http://schemas.microsoft.com/office/drawing/2014/main" id="{028296EE-12C2-E4AA-5E64-AB9211040D68}"/>
                </a:ext>
              </a:extLst>
            </p:cNvPr>
            <p:cNvSpPr/>
            <p:nvPr/>
          </p:nvSpPr>
          <p:spPr>
            <a:xfrm>
              <a:off x="914400" y="2240280"/>
              <a:ext cx="3657600" cy="320040"/>
            </a:xfrm>
            <a:prstGeom prst="rect">
              <a:avLst/>
            </a:prstGeom>
            <a:noFill/>
            <a:ln/>
          </p:spPr>
          <p:txBody>
            <a:bodyPr wrap="square" lIns="0" tIns="0" rIns="0" bIns="0" rtlCol="0" anchor="ctr"/>
            <a:lstStyle/>
            <a:p>
              <a:pPr marL="0" indent="0">
                <a:buNone/>
              </a:pPr>
              <a:r>
                <a:rPr lang="en-US" sz="1200" dirty="0">
                  <a:solidFill>
                    <a:srgbClr val="1A202C"/>
                  </a:solidFill>
                  <a:latin typeface="Georgia" panose="02040502050405020303" pitchFamily="18" charset="0"/>
                  <a:ea typeface="Calibri" pitchFamily="34" charset="-122"/>
                  <a:cs typeface="Calibri" pitchFamily="34" charset="-120"/>
                </a:rPr>
                <a:t>AWS EC2 c5.4xlarge with autoscaling</a:t>
              </a:r>
              <a:endParaRPr lang="en-US" sz="1200" dirty="0">
                <a:latin typeface="Georgia" panose="02040502050405020303" pitchFamily="18" charset="0"/>
              </a:endParaRPr>
            </a:p>
          </p:txBody>
        </p:sp>
        <p:pic>
          <p:nvPicPr>
            <p:cNvPr id="17" name="Image 3" descr="preencoded.png">
              <a:extLst>
                <a:ext uri="{FF2B5EF4-FFF2-40B4-BE49-F238E27FC236}">
                  <a16:creationId xmlns:a16="http://schemas.microsoft.com/office/drawing/2014/main" id="{5AB7EF1D-4CD2-CA41-1C17-57D4EBC9DAFC}"/>
                </a:ext>
              </a:extLst>
            </p:cNvPr>
            <p:cNvPicPr>
              <a:picLocks noChangeAspect="1"/>
            </p:cNvPicPr>
            <p:nvPr/>
          </p:nvPicPr>
          <p:blipFill>
            <a:blip r:embed="rId4"/>
            <a:stretch>
              <a:fillRect/>
            </a:stretch>
          </p:blipFill>
          <p:spPr>
            <a:xfrm>
              <a:off x="640080" y="2697480"/>
              <a:ext cx="182880" cy="182880"/>
            </a:xfrm>
            <a:prstGeom prst="rect">
              <a:avLst/>
            </a:prstGeom>
          </p:spPr>
        </p:pic>
        <p:sp>
          <p:nvSpPr>
            <p:cNvPr id="18" name="Text 5">
              <a:extLst>
                <a:ext uri="{FF2B5EF4-FFF2-40B4-BE49-F238E27FC236}">
                  <a16:creationId xmlns:a16="http://schemas.microsoft.com/office/drawing/2014/main" id="{20D3C32C-0F61-68FA-693C-8880E24A7966}"/>
                </a:ext>
              </a:extLst>
            </p:cNvPr>
            <p:cNvSpPr/>
            <p:nvPr/>
          </p:nvSpPr>
          <p:spPr>
            <a:xfrm>
              <a:off x="914400" y="2651760"/>
              <a:ext cx="3657600" cy="320040"/>
            </a:xfrm>
            <a:prstGeom prst="rect">
              <a:avLst/>
            </a:prstGeom>
            <a:noFill/>
            <a:ln/>
          </p:spPr>
          <p:txBody>
            <a:bodyPr wrap="square" lIns="0" tIns="0" rIns="0" bIns="0" rtlCol="0" anchor="ctr"/>
            <a:lstStyle/>
            <a:p>
              <a:pPr marL="0" indent="0">
                <a:buNone/>
              </a:pPr>
              <a:r>
                <a:rPr lang="en-US" sz="1200" dirty="0">
                  <a:solidFill>
                    <a:srgbClr val="1A202C"/>
                  </a:solidFill>
                  <a:latin typeface="Georgia" panose="02040502050405020303" pitchFamily="18" charset="0"/>
                  <a:ea typeface="Calibri" pitchFamily="34" charset="-122"/>
                  <a:cs typeface="Calibri" pitchFamily="34" charset="-120"/>
                </a:rPr>
                <a:t>LangChain agents via Amazon Bedrock</a:t>
              </a:r>
              <a:endParaRPr lang="en-US" sz="1200" dirty="0">
                <a:latin typeface="Georgia" panose="02040502050405020303" pitchFamily="18" charset="0"/>
              </a:endParaRPr>
            </a:p>
          </p:txBody>
        </p:sp>
        <p:pic>
          <p:nvPicPr>
            <p:cNvPr id="19" name="Image 4" descr="preencoded.png">
              <a:extLst>
                <a:ext uri="{FF2B5EF4-FFF2-40B4-BE49-F238E27FC236}">
                  <a16:creationId xmlns:a16="http://schemas.microsoft.com/office/drawing/2014/main" id="{A73E7443-5D4A-0E0C-CD59-DA3EC13E9982}"/>
                </a:ext>
              </a:extLst>
            </p:cNvPr>
            <p:cNvPicPr>
              <a:picLocks noChangeAspect="1"/>
            </p:cNvPicPr>
            <p:nvPr/>
          </p:nvPicPr>
          <p:blipFill>
            <a:blip r:embed="rId4"/>
            <a:stretch>
              <a:fillRect/>
            </a:stretch>
          </p:blipFill>
          <p:spPr>
            <a:xfrm>
              <a:off x="640080" y="3108960"/>
              <a:ext cx="182880" cy="182880"/>
            </a:xfrm>
            <a:prstGeom prst="rect">
              <a:avLst/>
            </a:prstGeom>
          </p:spPr>
        </p:pic>
        <p:sp>
          <p:nvSpPr>
            <p:cNvPr id="20" name="Text 6">
              <a:extLst>
                <a:ext uri="{FF2B5EF4-FFF2-40B4-BE49-F238E27FC236}">
                  <a16:creationId xmlns:a16="http://schemas.microsoft.com/office/drawing/2014/main" id="{038D6187-2CCA-1EB5-5E4E-A061F2DC468E}"/>
                </a:ext>
              </a:extLst>
            </p:cNvPr>
            <p:cNvSpPr/>
            <p:nvPr/>
          </p:nvSpPr>
          <p:spPr>
            <a:xfrm>
              <a:off x="914400" y="3063240"/>
              <a:ext cx="3657600" cy="320040"/>
            </a:xfrm>
            <a:prstGeom prst="rect">
              <a:avLst/>
            </a:prstGeom>
            <a:noFill/>
            <a:ln/>
          </p:spPr>
          <p:txBody>
            <a:bodyPr wrap="square" lIns="0" tIns="0" rIns="0" bIns="0" rtlCol="0" anchor="ctr"/>
            <a:lstStyle/>
            <a:p>
              <a:pPr marL="0" indent="0">
                <a:buNone/>
              </a:pPr>
              <a:r>
                <a:rPr lang="en-US" sz="1200" dirty="0">
                  <a:solidFill>
                    <a:srgbClr val="1A202C"/>
                  </a:solidFill>
                  <a:latin typeface="Georgia" panose="02040502050405020303" pitchFamily="18" charset="0"/>
                  <a:cs typeface="Calibri" pitchFamily="34" charset="-120"/>
                </a:rPr>
                <a:t>Model-agnostic across LLM providers</a:t>
              </a:r>
            </a:p>
          </p:txBody>
        </p:sp>
      </p:grpSp>
      <p:grpSp>
        <p:nvGrpSpPr>
          <p:cNvPr id="41" name="Group 40">
            <a:extLst>
              <a:ext uri="{FF2B5EF4-FFF2-40B4-BE49-F238E27FC236}">
                <a16:creationId xmlns:a16="http://schemas.microsoft.com/office/drawing/2014/main" id="{0849F14B-2D37-4E38-53A7-6034AC9DB51E}"/>
              </a:ext>
            </a:extLst>
          </p:cNvPr>
          <p:cNvGrpSpPr/>
          <p:nvPr/>
        </p:nvGrpSpPr>
        <p:grpSpPr>
          <a:xfrm>
            <a:off x="4747479" y="1149611"/>
            <a:ext cx="3939320" cy="2588184"/>
            <a:chOff x="4800600" y="977924"/>
            <a:chExt cx="3939320" cy="2588184"/>
          </a:xfrm>
        </p:grpSpPr>
        <p:sp>
          <p:nvSpPr>
            <p:cNvPr id="35" name="Shape 7">
              <a:extLst>
                <a:ext uri="{FF2B5EF4-FFF2-40B4-BE49-F238E27FC236}">
                  <a16:creationId xmlns:a16="http://schemas.microsoft.com/office/drawing/2014/main" id="{86BABD71-5572-626C-61C6-69A83F1A19FB}"/>
                </a:ext>
              </a:extLst>
            </p:cNvPr>
            <p:cNvSpPr/>
            <p:nvPr/>
          </p:nvSpPr>
          <p:spPr>
            <a:xfrm>
              <a:off x="4800600" y="977924"/>
              <a:ext cx="3886200" cy="2588184"/>
            </a:xfrm>
            <a:prstGeom prst="roundRect">
              <a:avLst>
                <a:gd name="adj" fmla="val 5575"/>
              </a:avLst>
            </a:prstGeom>
            <a:solidFill>
              <a:srgbClr val="D58A2C">
                <a:alpha val="12000"/>
              </a:srgbClr>
            </a:solidFill>
            <a:ln w="9525">
              <a:solidFill>
                <a:srgbClr val="D58A2C">
                  <a:alpha val="30000"/>
                </a:srgbClr>
              </a:solidFill>
              <a:prstDash val="solid"/>
            </a:ln>
          </p:spPr>
          <p:txBody>
            <a:bodyPr/>
            <a:lstStyle/>
            <a:p>
              <a:endParaRPr lang="en-US" dirty="0"/>
            </a:p>
          </p:txBody>
        </p:sp>
        <p:sp>
          <p:nvSpPr>
            <p:cNvPr id="22" name="Text 8">
              <a:extLst>
                <a:ext uri="{FF2B5EF4-FFF2-40B4-BE49-F238E27FC236}">
                  <a16:creationId xmlns:a16="http://schemas.microsoft.com/office/drawing/2014/main" id="{A35724D0-F5D8-4816-24BA-B02841272CFD}"/>
                </a:ext>
              </a:extLst>
            </p:cNvPr>
            <p:cNvSpPr/>
            <p:nvPr/>
          </p:nvSpPr>
          <p:spPr>
            <a:xfrm>
              <a:off x="5029200" y="1169395"/>
              <a:ext cx="3566160" cy="320040"/>
            </a:xfrm>
            <a:prstGeom prst="rect">
              <a:avLst/>
            </a:prstGeom>
            <a:noFill/>
            <a:ln/>
          </p:spPr>
          <p:txBody>
            <a:bodyPr wrap="square" lIns="0" tIns="0" rIns="0" bIns="0" rtlCol="0" anchor="ctr"/>
            <a:lstStyle/>
            <a:p>
              <a:pPr marL="0" indent="0">
                <a:buNone/>
              </a:pPr>
              <a:r>
                <a:rPr lang="en-US" sz="1500" dirty="0">
                  <a:solidFill>
                    <a:srgbClr val="1A365D"/>
                  </a:solidFill>
                  <a:latin typeface="Georgia" panose="02040502050405020303" pitchFamily="18" charset="0"/>
                  <a:ea typeface="Calibri" pitchFamily="34" charset="-122"/>
                  <a:cs typeface="Calibri" pitchFamily="34" charset="-120"/>
                </a:rPr>
                <a:t>Cost Control &amp; Guardrails</a:t>
              </a:r>
              <a:endParaRPr lang="en-US" sz="1500" dirty="0">
                <a:latin typeface="Georgia" panose="02040502050405020303" pitchFamily="18" charset="0"/>
              </a:endParaRPr>
            </a:p>
          </p:txBody>
        </p:sp>
        <p:pic>
          <p:nvPicPr>
            <p:cNvPr id="23" name="Image 5" descr="preencoded.png">
              <a:extLst>
                <a:ext uri="{FF2B5EF4-FFF2-40B4-BE49-F238E27FC236}">
                  <a16:creationId xmlns:a16="http://schemas.microsoft.com/office/drawing/2014/main" id="{A2BB8ECA-7DAC-28EC-8E3F-C83274C25DA7}"/>
                </a:ext>
              </a:extLst>
            </p:cNvPr>
            <p:cNvPicPr>
              <a:picLocks noChangeAspect="1"/>
            </p:cNvPicPr>
            <p:nvPr/>
          </p:nvPicPr>
          <p:blipFill>
            <a:blip r:embed="rId5"/>
            <a:stretch>
              <a:fillRect/>
            </a:stretch>
          </p:blipFill>
          <p:spPr>
            <a:xfrm>
              <a:off x="5173760" y="1626595"/>
              <a:ext cx="182880" cy="182880"/>
            </a:xfrm>
            <a:prstGeom prst="rect">
              <a:avLst/>
            </a:prstGeom>
          </p:spPr>
        </p:pic>
        <p:sp>
          <p:nvSpPr>
            <p:cNvPr id="24" name="Text 9">
              <a:extLst>
                <a:ext uri="{FF2B5EF4-FFF2-40B4-BE49-F238E27FC236}">
                  <a16:creationId xmlns:a16="http://schemas.microsoft.com/office/drawing/2014/main" id="{54506D1F-773B-77A1-A03D-328F4D330CE1}"/>
                </a:ext>
              </a:extLst>
            </p:cNvPr>
            <p:cNvSpPr/>
            <p:nvPr/>
          </p:nvSpPr>
          <p:spPr>
            <a:xfrm>
              <a:off x="5448080" y="1580875"/>
              <a:ext cx="3291840" cy="27432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Batched evaluator (1 LLM call/beam step)</a:t>
              </a:r>
              <a:endParaRPr lang="en-US" sz="1200" dirty="0">
                <a:latin typeface="Georgia" panose="02040502050405020303" pitchFamily="18" charset="0"/>
              </a:endParaRPr>
            </a:p>
          </p:txBody>
        </p:sp>
        <p:pic>
          <p:nvPicPr>
            <p:cNvPr id="25" name="Image 6" descr="preencoded.png">
              <a:extLst>
                <a:ext uri="{FF2B5EF4-FFF2-40B4-BE49-F238E27FC236}">
                  <a16:creationId xmlns:a16="http://schemas.microsoft.com/office/drawing/2014/main" id="{736637FB-376D-29AF-E80D-7C3F1CB07DEA}"/>
                </a:ext>
              </a:extLst>
            </p:cNvPr>
            <p:cNvPicPr>
              <a:picLocks noChangeAspect="1"/>
            </p:cNvPicPr>
            <p:nvPr/>
          </p:nvPicPr>
          <p:blipFill>
            <a:blip r:embed="rId5"/>
            <a:stretch>
              <a:fillRect/>
            </a:stretch>
          </p:blipFill>
          <p:spPr>
            <a:xfrm>
              <a:off x="5173760" y="1992355"/>
              <a:ext cx="182880" cy="182880"/>
            </a:xfrm>
            <a:prstGeom prst="rect">
              <a:avLst/>
            </a:prstGeom>
          </p:spPr>
        </p:pic>
        <p:sp>
          <p:nvSpPr>
            <p:cNvPr id="26" name="Text 10">
              <a:extLst>
                <a:ext uri="{FF2B5EF4-FFF2-40B4-BE49-F238E27FC236}">
                  <a16:creationId xmlns:a16="http://schemas.microsoft.com/office/drawing/2014/main" id="{387502A5-58FA-D071-95CE-9F78EC6A2878}"/>
                </a:ext>
              </a:extLst>
            </p:cNvPr>
            <p:cNvSpPr/>
            <p:nvPr/>
          </p:nvSpPr>
          <p:spPr>
            <a:xfrm>
              <a:off x="5448080" y="1946635"/>
              <a:ext cx="3291840" cy="27432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Parallel candidate generation + execution</a:t>
              </a:r>
              <a:endParaRPr lang="en-US" sz="1200" dirty="0">
                <a:latin typeface="Georgia" panose="02040502050405020303" pitchFamily="18" charset="0"/>
              </a:endParaRPr>
            </a:p>
          </p:txBody>
        </p:sp>
        <p:pic>
          <p:nvPicPr>
            <p:cNvPr id="27" name="Image 7" descr="preencoded.png">
              <a:extLst>
                <a:ext uri="{FF2B5EF4-FFF2-40B4-BE49-F238E27FC236}">
                  <a16:creationId xmlns:a16="http://schemas.microsoft.com/office/drawing/2014/main" id="{9F34A69C-4216-E4C4-366C-45846D6AE12D}"/>
                </a:ext>
              </a:extLst>
            </p:cNvPr>
            <p:cNvPicPr>
              <a:picLocks noChangeAspect="1"/>
            </p:cNvPicPr>
            <p:nvPr/>
          </p:nvPicPr>
          <p:blipFill>
            <a:blip r:embed="rId5"/>
            <a:stretch>
              <a:fillRect/>
            </a:stretch>
          </p:blipFill>
          <p:spPr>
            <a:xfrm>
              <a:off x="5173760" y="2358115"/>
              <a:ext cx="182880" cy="182880"/>
            </a:xfrm>
            <a:prstGeom prst="rect">
              <a:avLst/>
            </a:prstGeom>
          </p:spPr>
        </p:pic>
        <p:sp>
          <p:nvSpPr>
            <p:cNvPr id="28" name="Text 11">
              <a:extLst>
                <a:ext uri="{FF2B5EF4-FFF2-40B4-BE49-F238E27FC236}">
                  <a16:creationId xmlns:a16="http://schemas.microsoft.com/office/drawing/2014/main" id="{29E9C9AF-397A-563D-A503-6965A04FEA8E}"/>
                </a:ext>
              </a:extLst>
            </p:cNvPr>
            <p:cNvSpPr/>
            <p:nvPr/>
          </p:nvSpPr>
          <p:spPr>
            <a:xfrm>
              <a:off x="5448080" y="2312395"/>
              <a:ext cx="3291840" cy="27432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Bounded beam width/depth + early stopping</a:t>
              </a:r>
              <a:endParaRPr lang="en-US" sz="1200" dirty="0">
                <a:latin typeface="Georgia" panose="02040502050405020303" pitchFamily="18" charset="0"/>
              </a:endParaRPr>
            </a:p>
          </p:txBody>
        </p:sp>
        <p:pic>
          <p:nvPicPr>
            <p:cNvPr id="29" name="Image 8" descr="preencoded.png">
              <a:extLst>
                <a:ext uri="{FF2B5EF4-FFF2-40B4-BE49-F238E27FC236}">
                  <a16:creationId xmlns:a16="http://schemas.microsoft.com/office/drawing/2014/main" id="{0C45DC24-79BC-BB21-FD6C-C0661C1C53C2}"/>
                </a:ext>
              </a:extLst>
            </p:cNvPr>
            <p:cNvPicPr>
              <a:picLocks noChangeAspect="1"/>
            </p:cNvPicPr>
            <p:nvPr/>
          </p:nvPicPr>
          <p:blipFill>
            <a:blip r:embed="rId5"/>
            <a:stretch>
              <a:fillRect/>
            </a:stretch>
          </p:blipFill>
          <p:spPr>
            <a:xfrm>
              <a:off x="5173760" y="2723875"/>
              <a:ext cx="182880" cy="182880"/>
            </a:xfrm>
            <a:prstGeom prst="rect">
              <a:avLst/>
            </a:prstGeom>
          </p:spPr>
        </p:pic>
        <p:sp>
          <p:nvSpPr>
            <p:cNvPr id="30" name="Text 12">
              <a:extLst>
                <a:ext uri="{FF2B5EF4-FFF2-40B4-BE49-F238E27FC236}">
                  <a16:creationId xmlns:a16="http://schemas.microsoft.com/office/drawing/2014/main" id="{55079E23-ABF4-6200-5552-061AEF829046}"/>
                </a:ext>
              </a:extLst>
            </p:cNvPr>
            <p:cNvSpPr/>
            <p:nvPr/>
          </p:nvSpPr>
          <p:spPr>
            <a:xfrm>
              <a:off x="5448080" y="2678155"/>
              <a:ext cx="3291840" cy="27432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Cached entity links &amp; subgraphs</a:t>
              </a:r>
              <a:endParaRPr lang="en-US" sz="1200" dirty="0">
                <a:latin typeface="Georgia" panose="02040502050405020303" pitchFamily="18" charset="0"/>
              </a:endParaRPr>
            </a:p>
          </p:txBody>
        </p:sp>
        <p:pic>
          <p:nvPicPr>
            <p:cNvPr id="31" name="Image 9" descr="preencoded.png">
              <a:extLst>
                <a:ext uri="{FF2B5EF4-FFF2-40B4-BE49-F238E27FC236}">
                  <a16:creationId xmlns:a16="http://schemas.microsoft.com/office/drawing/2014/main" id="{CB4557C3-46BE-356A-91EB-6DC66DCA0720}"/>
                </a:ext>
              </a:extLst>
            </p:cNvPr>
            <p:cNvPicPr>
              <a:picLocks noChangeAspect="1"/>
            </p:cNvPicPr>
            <p:nvPr/>
          </p:nvPicPr>
          <p:blipFill>
            <a:blip r:embed="rId5"/>
            <a:stretch>
              <a:fillRect/>
            </a:stretch>
          </p:blipFill>
          <p:spPr>
            <a:xfrm>
              <a:off x="5173760" y="3089635"/>
              <a:ext cx="182880" cy="182880"/>
            </a:xfrm>
            <a:prstGeom prst="rect">
              <a:avLst/>
            </a:prstGeom>
          </p:spPr>
        </p:pic>
        <p:sp>
          <p:nvSpPr>
            <p:cNvPr id="32" name="Text 13">
              <a:extLst>
                <a:ext uri="{FF2B5EF4-FFF2-40B4-BE49-F238E27FC236}">
                  <a16:creationId xmlns:a16="http://schemas.microsoft.com/office/drawing/2014/main" id="{8276A555-5239-BC9C-7899-607BA4DAE170}"/>
                </a:ext>
              </a:extLst>
            </p:cNvPr>
            <p:cNvSpPr/>
            <p:nvPr/>
          </p:nvSpPr>
          <p:spPr>
            <a:xfrm>
              <a:off x="5448080" y="3043915"/>
              <a:ext cx="3291840" cy="274320"/>
            </a:xfrm>
            <a:prstGeom prst="rect">
              <a:avLst/>
            </a:prstGeom>
            <a:noFill/>
            <a:ln/>
          </p:spPr>
          <p:txBody>
            <a:bodyPr wrap="square" lIns="0" tIns="0" rIns="0" bIns="0" rtlCol="0" anchor="ctr"/>
            <a:lstStyle/>
            <a:p>
              <a:pPr marL="0" indent="0">
                <a:buNone/>
              </a:pPr>
              <a:r>
                <a:rPr lang="en-US" sz="1200" dirty="0">
                  <a:solidFill>
                    <a:srgbClr val="4A5568"/>
                  </a:solidFill>
                  <a:latin typeface="Georgia" panose="02040502050405020303" pitchFamily="18" charset="0"/>
                  <a:ea typeface="Calibri" pitchFamily="34" charset="-122"/>
                  <a:cs typeface="Calibri" pitchFamily="34" charset="-120"/>
                </a:rPr>
                <a:t>Auto-tunable beam parameters</a:t>
              </a:r>
              <a:endParaRPr lang="en-US" sz="1200" dirty="0">
                <a:latin typeface="Georgia" panose="02040502050405020303" pitchFamily="18" charset="0"/>
              </a:endParaRPr>
            </a:p>
          </p:txBody>
        </p:sp>
      </p:grpSp>
      <p:grpSp>
        <p:nvGrpSpPr>
          <p:cNvPr id="40" name="Group 39">
            <a:extLst>
              <a:ext uri="{FF2B5EF4-FFF2-40B4-BE49-F238E27FC236}">
                <a16:creationId xmlns:a16="http://schemas.microsoft.com/office/drawing/2014/main" id="{84866FFC-8C55-8D13-E54B-D97A2846D9C2}"/>
              </a:ext>
            </a:extLst>
          </p:cNvPr>
          <p:cNvGrpSpPr/>
          <p:nvPr/>
        </p:nvGrpSpPr>
        <p:grpSpPr>
          <a:xfrm>
            <a:off x="548640" y="4048126"/>
            <a:ext cx="8191280" cy="515134"/>
            <a:chOff x="542427" y="4237163"/>
            <a:chExt cx="8191280" cy="515134"/>
          </a:xfrm>
        </p:grpSpPr>
        <p:sp>
          <p:nvSpPr>
            <p:cNvPr id="36" name="Shape 11">
              <a:extLst>
                <a:ext uri="{FF2B5EF4-FFF2-40B4-BE49-F238E27FC236}">
                  <a16:creationId xmlns:a16="http://schemas.microsoft.com/office/drawing/2014/main" id="{946072DA-E0A8-C8C2-B0FD-EAAC199B69C6}"/>
                </a:ext>
              </a:extLst>
            </p:cNvPr>
            <p:cNvSpPr/>
            <p:nvPr/>
          </p:nvSpPr>
          <p:spPr>
            <a:xfrm>
              <a:off x="542427" y="4243005"/>
              <a:ext cx="8191280" cy="509292"/>
            </a:xfrm>
            <a:prstGeom prst="rect">
              <a:avLst/>
            </a:prstGeom>
            <a:solidFill>
              <a:srgbClr val="EDE9DF"/>
            </a:solidFill>
            <a:ln/>
          </p:spPr>
          <p:txBody>
            <a:bodyPr/>
            <a:lstStyle/>
            <a:p>
              <a:endParaRPr lang="en-US" dirty="0"/>
            </a:p>
          </p:txBody>
        </p:sp>
        <p:sp>
          <p:nvSpPr>
            <p:cNvPr id="37" name="Shape 12">
              <a:extLst>
                <a:ext uri="{FF2B5EF4-FFF2-40B4-BE49-F238E27FC236}">
                  <a16:creationId xmlns:a16="http://schemas.microsoft.com/office/drawing/2014/main" id="{1D4C4E10-7FDD-51E1-47AD-8721CC345908}"/>
                </a:ext>
              </a:extLst>
            </p:cNvPr>
            <p:cNvSpPr/>
            <p:nvPr/>
          </p:nvSpPr>
          <p:spPr>
            <a:xfrm>
              <a:off x="542427" y="4239229"/>
              <a:ext cx="54981" cy="513068"/>
            </a:xfrm>
            <a:prstGeom prst="rect">
              <a:avLst/>
            </a:prstGeom>
            <a:solidFill>
              <a:srgbClr val="8A5A1B"/>
            </a:solidFill>
            <a:ln/>
          </p:spPr>
          <p:txBody>
            <a:bodyPr/>
            <a:lstStyle/>
            <a:p>
              <a:endParaRPr lang="en-US"/>
            </a:p>
          </p:txBody>
        </p:sp>
        <p:sp>
          <p:nvSpPr>
            <p:cNvPr id="38" name="TextBox 37">
              <a:extLst>
                <a:ext uri="{FF2B5EF4-FFF2-40B4-BE49-F238E27FC236}">
                  <a16:creationId xmlns:a16="http://schemas.microsoft.com/office/drawing/2014/main" id="{1E24A751-F493-3CB3-B346-E6D30B3F37A9}"/>
                </a:ext>
              </a:extLst>
            </p:cNvPr>
            <p:cNvSpPr txBox="1"/>
            <p:nvPr/>
          </p:nvSpPr>
          <p:spPr>
            <a:xfrm>
              <a:off x="640079" y="4237163"/>
              <a:ext cx="8040507" cy="510974"/>
            </a:xfrm>
            <a:prstGeom prst="rect">
              <a:avLst/>
            </a:prstGeom>
            <a:noFill/>
          </p:spPr>
          <p:txBody>
            <a:bodyPr wrap="square" rtlCol="0">
              <a:spAutoFit/>
            </a:bodyPr>
            <a:lstStyle/>
            <a:p>
              <a:pPr>
                <a:lnSpc>
                  <a:spcPts val="1660"/>
                </a:lnSpc>
                <a:defRPr/>
              </a:pPr>
              <a:r>
                <a:rPr kumimoji="0" lang="en-US" sz="1250" b="1" u="none" strike="noStrike" kern="0" cap="none" spc="0" normalizeH="0" baseline="0" noProof="0" dirty="0">
                  <a:ln>
                    <a:noFill/>
                  </a:ln>
                  <a:solidFill>
                    <a:srgbClr val="595959"/>
                  </a:solidFill>
                  <a:effectLst/>
                  <a:uLnTx/>
                  <a:uFillTx/>
                  <a:latin typeface="Georgia" panose="02040502050405020303" pitchFamily="18" charset="0"/>
                  <a:sym typeface="Arial"/>
                </a:rPr>
                <a:t>Portability</a:t>
              </a:r>
              <a:r>
                <a:rPr kumimoji="0" lang="en-US" sz="1250" b="0" i="0" u="none" strike="noStrike" kern="0" cap="none" spc="0" normalizeH="0" baseline="0" noProof="0" dirty="0">
                  <a:ln>
                    <a:noFill/>
                  </a:ln>
                  <a:solidFill>
                    <a:srgbClr val="595959"/>
                  </a:solidFill>
                  <a:effectLst/>
                  <a:uLnTx/>
                  <a:uFillTx/>
                  <a:latin typeface="Georgia" panose="02040502050405020303" pitchFamily="18" charset="0"/>
                  <a:cs typeface="Arial"/>
                  <a:sym typeface="Arial"/>
                </a:rPr>
                <a:t>:  (</a:t>
              </a:r>
              <a:r>
                <a:rPr kumimoji="0" lang="en-US" sz="1250" b="0" i="0" u="none" strike="noStrike" kern="0" cap="none" spc="0" normalizeH="0" baseline="0" noProof="0" dirty="0" err="1">
                  <a:ln>
                    <a:noFill/>
                  </a:ln>
                  <a:solidFill>
                    <a:srgbClr val="595959"/>
                  </a:solidFill>
                  <a:effectLst/>
                  <a:uLnTx/>
                  <a:uFillTx/>
                  <a:latin typeface="Georgia" panose="02040502050405020303" pitchFamily="18" charset="0"/>
                  <a:cs typeface="Arial"/>
                  <a:sym typeface="Arial"/>
                </a:rPr>
                <a:t>i</a:t>
              </a:r>
              <a:r>
                <a:rPr kumimoji="0" lang="en-US" sz="1250" b="0" i="0" u="none" strike="noStrike" kern="0" cap="none" spc="0" normalizeH="0" baseline="0" noProof="0" dirty="0">
                  <a:ln>
                    <a:noFill/>
                  </a:ln>
                  <a:solidFill>
                    <a:srgbClr val="595959"/>
                  </a:solidFill>
                  <a:effectLst/>
                  <a:uLnTx/>
                  <a:uFillTx/>
                  <a:latin typeface="Georgia" panose="02040502050405020303" pitchFamily="18" charset="0"/>
                  <a:cs typeface="Arial"/>
                  <a:sym typeface="Arial"/>
                </a:rPr>
                <a:t>) Training-free → adapt to new KG by updating synonym/hint lists. (ii) Pluggable renderer emits Cypher or SPARQL from the same plan. (iii) </a:t>
              </a:r>
              <a:r>
                <a:rPr kumimoji="0" lang="en-US" sz="1250" b="0" i="0" u="none" strike="noStrike" kern="0" cap="none" spc="0" normalizeH="0" baseline="0" noProof="0" dirty="0" err="1">
                  <a:ln>
                    <a:noFill/>
                  </a:ln>
                  <a:solidFill>
                    <a:srgbClr val="595959"/>
                  </a:solidFill>
                  <a:effectLst/>
                  <a:uLnTx/>
                  <a:uFillTx/>
                  <a:latin typeface="Georgia" panose="02040502050405020303" pitchFamily="18" charset="0"/>
                  <a:cs typeface="Arial"/>
                  <a:sym typeface="Arial"/>
                </a:rPr>
                <a:t>IaC</a:t>
              </a:r>
              <a:r>
                <a:rPr kumimoji="0" lang="en-US" sz="1250" b="0" i="0" u="none" strike="noStrike" kern="0" cap="none" spc="0" normalizeH="0" baseline="0" noProof="0" dirty="0">
                  <a:ln>
                    <a:noFill/>
                  </a:ln>
                  <a:solidFill>
                    <a:srgbClr val="595959"/>
                  </a:solidFill>
                  <a:effectLst/>
                  <a:uLnTx/>
                  <a:uFillTx/>
                  <a:latin typeface="Georgia" panose="02040502050405020303" pitchFamily="18" charset="0"/>
                  <a:cs typeface="Arial"/>
                  <a:sym typeface="Arial"/>
                </a:rPr>
                <a:t> recipe + benchmark harness provided for rapid deployment.</a:t>
              </a:r>
            </a:p>
          </p:txBody>
        </p:sp>
      </p:grpSp>
    </p:spTree>
    <p:extLst>
      <p:ext uri="{BB962C8B-B14F-4D97-AF65-F5344CB8AC3E}">
        <p14:creationId xmlns:p14="http://schemas.microsoft.com/office/powerpoint/2010/main" val="3326587591"/>
      </p:ext>
    </p:extLst>
  </p:cSld>
  <p:clrMapOvr>
    <a:masterClrMapping/>
  </p:clrMapOvr>
</p:sld>
</file>

<file path=ppt/theme/theme1.xml><?xml version="1.0" encoding="utf-8"?>
<a:theme xmlns:a="http://schemas.openxmlformats.org/drawingml/2006/main" name="Simple Light [1777168352225]">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1026B43-6711-5A44-AD06-7F21D30D8953}">
  <we:reference id="wa200010001" version="1.0.0.1" store="en-US" storeType="OMEX"/>
  <we:alternateReferences>
    <we:reference id="WA200010001" version="1.0.0.1" store="WA200010001" storeType="OMEX"/>
  </we:alternateReferences>
  <we:properties>
    <we:property name="claude.fileId" value="&quot;21dd3be9-574b-4608-a72b-5368f1dc88c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1563</TotalTime>
  <Words>1949</Words>
  <Application>Microsoft Macintosh PowerPoint</Application>
  <PresentationFormat>On-screen Show (16:9)</PresentationFormat>
  <Paragraphs>364</Paragraphs>
  <Slides>21</Slides>
  <Notes>13</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Consolas</vt:lpstr>
      <vt:lpstr>Aptos</vt:lpstr>
      <vt:lpstr>Calibri</vt:lpstr>
      <vt:lpstr>Georgia</vt:lpstr>
      <vt:lpstr>Lato</vt:lpstr>
      <vt:lpstr>Gelasio</vt:lpstr>
      <vt:lpstr>Simple Light [1777168352225]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Mengying Wang</cp:lastModifiedBy>
  <cp:revision>7</cp:revision>
  <dcterms:modified xsi:type="dcterms:W3CDTF">2026-05-05T05:04:38Z</dcterms:modified>
</cp:coreProperties>
</file>